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35" r:id="rId4"/>
    <p:sldId id="340" r:id="rId5"/>
    <p:sldId id="346" r:id="rId6"/>
    <p:sldId id="351" r:id="rId7"/>
    <p:sldId id="358" r:id="rId8"/>
    <p:sldId id="357" r:id="rId9"/>
    <p:sldId id="361" r:id="rId10"/>
    <p:sldId id="377" r:id="rId11"/>
    <p:sldId id="379" r:id="rId12"/>
    <p:sldId id="352" r:id="rId13"/>
    <p:sldId id="359" r:id="rId14"/>
    <p:sldId id="366" r:id="rId15"/>
    <p:sldId id="354" r:id="rId16"/>
    <p:sldId id="373" r:id="rId17"/>
    <p:sldId id="370" r:id="rId18"/>
    <p:sldId id="380" r:id="rId19"/>
    <p:sldId id="381" r:id="rId20"/>
    <p:sldId id="382" r:id="rId21"/>
    <p:sldId id="355" r:id="rId22"/>
    <p:sldId id="349" r:id="rId23"/>
    <p:sldId id="374" r:id="rId24"/>
    <p:sldId id="290" r:id="rId25"/>
    <p:sldId id="384" r:id="rId2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455"/>
    <p:restoredTop sz="91193"/>
  </p:normalViewPr>
  <p:slideViewPr>
    <p:cSldViewPr snapToGrid="0" snapToObjects="1">
      <p:cViewPr varScale="1">
        <p:scale>
          <a:sx n="44" d="100"/>
          <a:sy n="44" d="100"/>
        </p:scale>
        <p:origin x="20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2B64-1BCC-6B41-B5AA-E2A6C29FD596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0CD3D-D231-2B46-9E0F-BB1040467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3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9B80C-9CED-9E4A-8BAE-5408AD05349E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16D9-A89F-5142-B64B-705CBEAF3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9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35" indent="-171435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83" indent="-2857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97" indent="-22858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56" indent="-22858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214" indent="-22858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73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532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91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849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00DB070-11DF-4C1A-ACCA-7CF4B1F3D49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644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16D9-A89F-5142-B64B-705CBEAF31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16D9-A89F-5142-B64B-705CBEAF31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16D9-A89F-5142-B64B-705CBEAF31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1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7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0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5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1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7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94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9" y="234681"/>
            <a:ext cx="1279222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8330" y="190500"/>
            <a:ext cx="1239408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5085938"/>
            <a:ext cx="11731010" cy="1926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30" y="4885119"/>
            <a:ext cx="1076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icrosoft New Tai Lue" charset="0"/>
                <a:ea typeface="Microsoft New Tai Lue" charset="0"/>
                <a:cs typeface="Microsoft New Tai Lue" charset="0"/>
              </a:rPr>
              <a:t>#AssessPeel @</a:t>
            </a:r>
            <a:r>
              <a:rPr lang="en-US" sz="4800" b="1" dirty="0" err="1" smtClean="0">
                <a:latin typeface="Microsoft New Tai Lue" charset="0"/>
                <a:ea typeface="Microsoft New Tai Lue" charset="0"/>
                <a:cs typeface="Microsoft New Tai Lue" charset="0"/>
              </a:rPr>
              <a:t>Kristen</a:t>
            </a:r>
            <a:r>
              <a:rPr lang="en-US" sz="4800" b="1" dirty="0" err="1">
                <a:latin typeface="Microsoft New Tai Lue" charset="0"/>
                <a:ea typeface="Microsoft New Tai Lue" charset="0"/>
                <a:cs typeface="Microsoft New Tai Lue" charset="0"/>
              </a:rPr>
              <a:t>__Clarke</a:t>
            </a:r>
            <a:endParaRPr lang="en-US" sz="4800" b="1" dirty="0">
              <a:latin typeface="Microsoft New Tai Lue" charset="0"/>
              <a:ea typeface="Microsoft New Tai Lue" charset="0"/>
              <a:cs typeface="Microsoft New Tai Lue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9000" y="647700"/>
            <a:ext cx="10172700" cy="148468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The People</a:t>
            </a:r>
            <a:r>
              <a:rPr lang="en-US" sz="4400" b="1" i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, </a:t>
            </a:r>
            <a:r>
              <a:rPr lang="en-US" sz="4400" b="1" i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Practices and Products that </a:t>
            </a:r>
            <a:r>
              <a:rPr lang="en-US" sz="4400" b="1" i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Move AfL </a:t>
            </a:r>
            <a:r>
              <a:rPr lang="en-US" sz="4400" b="1" i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Forward</a:t>
            </a:r>
            <a:endParaRPr lang="en-US" sz="4400" dirty="0">
              <a:solidFill>
                <a:schemeClr val="tx1"/>
              </a:solidFill>
              <a:latin typeface="Microsoft Tai Le" charset="0"/>
              <a:ea typeface="Microsoft Tai Le" charset="0"/>
              <a:cs typeface="Microsoft Tai Le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28752" y="2614832"/>
            <a:ext cx="7734495" cy="178783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Calibri" panose="020F0502020204030204" pitchFamily="34" charset="0"/>
              </a:rPr>
              <a:t>@</a:t>
            </a:r>
            <a:r>
              <a:rPr lang="en-US" sz="4400" b="1" smtClean="0">
                <a:solidFill>
                  <a:schemeClr val="tx1"/>
                </a:solidFill>
                <a:latin typeface="Calibri" panose="020F0502020204030204" pitchFamily="34" charset="0"/>
              </a:rPr>
              <a:t>Kristen Clarke</a:t>
            </a:r>
            <a:endParaRPr lang="en-US" sz="4400" b="1" dirty="0" smtClean="0">
              <a:solidFill>
                <a:schemeClr val="tx1"/>
              </a:solidFill>
              <a:latin typeface="Microsoft Tai Le" charset="0"/>
              <a:ea typeface="Microsoft Tai Le" charset="0"/>
              <a:cs typeface="Microsoft Tai Le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Instructional Coordinator, Assessment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Peel District School Board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492" y="319089"/>
            <a:ext cx="8905810" cy="135667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Strategy to Surface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the Purpose of </a:t>
            </a:r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AfL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3" name="Shape 129"/>
          <p:cNvSpPr/>
          <p:nvPr/>
        </p:nvSpPr>
        <p:spPr>
          <a:xfrm>
            <a:off x="663492" y="2112148"/>
            <a:ext cx="10734610" cy="3905879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534" y="2336800"/>
            <a:ext cx="9736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Responsive</a:t>
            </a:r>
          </a:p>
          <a:p>
            <a:endParaRPr lang="en-US" sz="3600" b="1" dirty="0"/>
          </a:p>
          <a:p>
            <a:pPr marL="285750" indent="-285750">
              <a:buFont typeface="Arial" charset="0"/>
              <a:buChar char="•"/>
            </a:pPr>
            <a:r>
              <a:rPr lang="en-US" sz="3600" b="1" dirty="0" smtClean="0"/>
              <a:t>Build professional learning to meet the needs of educators</a:t>
            </a:r>
            <a:endParaRPr lang="en-US" b="1" dirty="0" smtClean="0"/>
          </a:p>
          <a:p>
            <a:r>
              <a:rPr lang="en-US" sz="3600" b="1" dirty="0" smtClean="0"/>
              <a:t>Embedded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/>
              <a:t>Connecting AfL into </a:t>
            </a:r>
            <a:endParaRPr lang="en-US" sz="3600" b="1" dirty="0"/>
          </a:p>
          <a:p>
            <a:pPr marL="285750" indent="-285750">
              <a:buFont typeface="Arial" charset="0"/>
              <a:buChar char="•"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8142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492" y="319089"/>
            <a:ext cx="8905810" cy="135667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Strategy to Surface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the Purpose of </a:t>
            </a:r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AfL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3" name="Shape 129"/>
          <p:cNvSpPr/>
          <p:nvPr/>
        </p:nvSpPr>
        <p:spPr>
          <a:xfrm>
            <a:off x="663492" y="2112148"/>
            <a:ext cx="10734610" cy="3905879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534" y="2336800"/>
            <a:ext cx="9736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Embedded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b="1" dirty="0" smtClean="0"/>
              <a:t>Connecting AfL to other strategies and initiatives</a:t>
            </a:r>
            <a:endParaRPr lang="en-US" sz="3600" b="1" dirty="0"/>
          </a:p>
          <a:p>
            <a:pPr marL="285750" indent="-285750">
              <a:buFont typeface="Arial" charset="0"/>
              <a:buChar char="•"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663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75906" y="2585265"/>
            <a:ext cx="10171815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Finding your People</a:t>
            </a:r>
            <a:endParaRPr lang="en-CA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8105" y="190500"/>
            <a:ext cx="1369633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75854" y="475940"/>
            <a:ext cx="3048000" cy="12579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People</a:t>
            </a:r>
            <a:endParaRPr lang="en-CA" sz="4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stCxn id="8" idx="3"/>
          </p:cNvCxnSpPr>
          <p:nvPr/>
        </p:nvCxnSpPr>
        <p:spPr>
          <a:xfrm>
            <a:off x="3823854" y="1104900"/>
            <a:ext cx="2992582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71854" y="567185"/>
            <a:ext cx="3668801" cy="11666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Students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35927" y="1733860"/>
            <a:ext cx="3380509" cy="1113249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16436" y="2408442"/>
            <a:ext cx="4468091" cy="16965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Teachers &amp; Teacher Leaders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28454" y="1720819"/>
            <a:ext cx="4343400" cy="318369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79963" y="1720819"/>
            <a:ext cx="232875" cy="278105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920345" y="4501876"/>
            <a:ext cx="3668801" cy="11666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Parents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65554" y="4514917"/>
            <a:ext cx="4340746" cy="216130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System and School Leaders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71853" y="539197"/>
            <a:ext cx="4879880" cy="11666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Transparency </a:t>
            </a:r>
            <a:r>
              <a:rPr lang="en-US" sz="4400" b="1" smtClean="0">
                <a:solidFill>
                  <a:schemeClr val="tx1"/>
                </a:solidFill>
              </a:rPr>
              <a:t>&amp; Empowerment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06300" y="2130708"/>
            <a:ext cx="6471438" cy="19743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Dept</a:t>
            </a:r>
            <a:r>
              <a:rPr lang="en-US" sz="4400" b="1" dirty="0" smtClean="0">
                <a:solidFill>
                  <a:schemeClr val="tx1"/>
                </a:solidFill>
              </a:rPr>
              <a:t> Head CI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Grade Level Teams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Those with influence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54757" y="4536288"/>
            <a:ext cx="4211782" cy="11666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Goal not Grade?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0439" y="4547511"/>
            <a:ext cx="5080273" cy="216130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Key Admin Teams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Steering Committee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  <p:bldP spid="17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3491" y="319089"/>
            <a:ext cx="10734610" cy="2578467"/>
            <a:chOff x="663491" y="319089"/>
            <a:chExt cx="10734610" cy="2578467"/>
          </a:xfrm>
        </p:grpSpPr>
        <p:sp>
          <p:nvSpPr>
            <p:cNvPr id="2" name="Rounded Rectangle 1"/>
            <p:cNvSpPr/>
            <p:nvPr/>
          </p:nvSpPr>
          <p:spPr>
            <a:xfrm>
              <a:off x="663492" y="319089"/>
              <a:ext cx="8905810" cy="87175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Microsoft Tai Le" charset="0"/>
                  <a:ea typeface="Microsoft Tai Le" charset="0"/>
                  <a:cs typeface="Microsoft Tai Le" charset="0"/>
                </a:rPr>
                <a:t>Strategy to Identify your People</a:t>
              </a:r>
              <a:endParaRPr lang="en-CA" sz="4400" dirty="0">
                <a:solidFill>
                  <a:schemeClr val="tx1"/>
                </a:solidFill>
              </a:endParaRPr>
            </a:p>
          </p:txBody>
        </p:sp>
        <p:sp>
          <p:nvSpPr>
            <p:cNvPr id="3" name="Shape 129"/>
            <p:cNvSpPr/>
            <p:nvPr/>
          </p:nvSpPr>
          <p:spPr>
            <a:xfrm>
              <a:off x="663491" y="1511983"/>
              <a:ext cx="10734610" cy="1385573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4082" y="1604604"/>
              <a:ext cx="100134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Notice &amp; Name People with Thoughtful Assessment Practices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1" y="3218692"/>
            <a:ext cx="6441508" cy="2441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60" y="3218692"/>
            <a:ext cx="4368800" cy="30099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814062" y="3851884"/>
            <a:ext cx="3419411" cy="18081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Feed Their Interest!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63817" y="2634137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Products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8105" y="190500"/>
            <a:ext cx="1369633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96007" y="4891468"/>
            <a:ext cx="3345872" cy="12579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Products</a:t>
            </a:r>
            <a:endParaRPr lang="en-CA" sz="4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39129" y="5353062"/>
            <a:ext cx="702691" cy="288485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76119" y="2306906"/>
            <a:ext cx="3668801" cy="14444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Guides &amp; Monographs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96528" y="2912474"/>
            <a:ext cx="1967749" cy="190719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00894" y="333615"/>
            <a:ext cx="5340926" cy="16965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Evidence Based Strategies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V="1">
            <a:off x="5968943" y="2024835"/>
            <a:ext cx="0" cy="2866633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4070" y="3751316"/>
            <a:ext cx="1367287" cy="106834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94223" y="4322557"/>
            <a:ext cx="3392978" cy="13793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Student &amp; Parent Voice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86841" y="333616"/>
            <a:ext cx="3100360" cy="34177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Practical Resources supporting Instructional Rounds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624951" y="5353062"/>
            <a:ext cx="671056" cy="419126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5162" y="4105029"/>
            <a:ext cx="3018502" cy="249606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Edugains</a:t>
            </a:r>
            <a:r>
              <a:rPr lang="en-US" sz="4400" b="1" dirty="0" smtClean="0">
                <a:solidFill>
                  <a:schemeClr val="tx1"/>
                </a:solidFill>
              </a:rPr>
              <a:t> Videos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226" y="361618"/>
            <a:ext cx="10734610" cy="3147125"/>
            <a:chOff x="663491" y="319088"/>
            <a:chExt cx="10734610" cy="2331092"/>
          </a:xfrm>
        </p:grpSpPr>
        <p:sp>
          <p:nvSpPr>
            <p:cNvPr id="2" name="Rounded Rectangle 1"/>
            <p:cNvSpPr/>
            <p:nvPr/>
          </p:nvSpPr>
          <p:spPr>
            <a:xfrm>
              <a:off x="663492" y="319088"/>
              <a:ext cx="9884006" cy="110250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Microsoft Tai Le" charset="0"/>
                  <a:ea typeface="Microsoft Tai Le" charset="0"/>
                  <a:cs typeface="Microsoft Tai Le" charset="0"/>
                </a:rPr>
                <a:t>Strategy to Identify/Develop your AfL Products</a:t>
              </a:r>
              <a:endParaRPr lang="en-CA" sz="4400" dirty="0">
                <a:solidFill>
                  <a:schemeClr val="tx1"/>
                </a:solidFill>
              </a:endParaRPr>
            </a:p>
          </p:txBody>
        </p:sp>
        <p:sp>
          <p:nvSpPr>
            <p:cNvPr id="3" name="Shape 129"/>
            <p:cNvSpPr/>
            <p:nvPr/>
          </p:nvSpPr>
          <p:spPr>
            <a:xfrm>
              <a:off x="663491" y="1775047"/>
              <a:ext cx="10734610" cy="875133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4081" y="1889447"/>
              <a:ext cx="10013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Survey for resources in use and in demand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6" y="3663190"/>
            <a:ext cx="5493488" cy="30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55" y="589935"/>
            <a:ext cx="4268684" cy="5766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62" y="317089"/>
            <a:ext cx="4629027" cy="63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0"/>
            <a:ext cx="5607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5" y="1501797"/>
            <a:ext cx="6237019" cy="25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037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68932" y="2851688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Processes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8105" y="190500"/>
            <a:ext cx="1369633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04910" y="370941"/>
            <a:ext cx="3345872" cy="125792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Processes</a:t>
            </a:r>
            <a:endParaRPr lang="en-CA" sz="4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0120746" y="1628861"/>
            <a:ext cx="241645" cy="32626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62558" y="2137945"/>
            <a:ext cx="3668801" cy="144441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Virtual Learning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endCxn id="11" idx="3"/>
          </p:cNvCxnSpPr>
          <p:nvPr/>
        </p:nvCxnSpPr>
        <p:spPr>
          <a:xfrm flipH="1">
            <a:off x="5854815" y="1104899"/>
            <a:ext cx="2250095" cy="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3889" y="256606"/>
            <a:ext cx="5340926" cy="16965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Collaborative Inquiry </a:t>
            </a:r>
            <a:r>
              <a:rPr lang="en-US" sz="4400" b="1" dirty="0" smtClean="0">
                <a:solidFill>
                  <a:schemeClr val="tx1"/>
                </a:solidFill>
              </a:rPr>
              <a:t>&amp; Action Research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83660" y="1628861"/>
            <a:ext cx="3930134" cy="10727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</p:cNvCxnSpPr>
          <p:nvPr/>
        </p:nvCxnSpPr>
        <p:spPr>
          <a:xfrm flipH="1">
            <a:off x="4972973" y="1628861"/>
            <a:ext cx="4804873" cy="327564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104910" y="4891468"/>
            <a:ext cx="3668801" cy="13793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NTIP &amp; Mentorship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23854" y="4904509"/>
            <a:ext cx="2667810" cy="177171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SIM-SEF</a:t>
            </a:r>
            <a:endParaRPr lang="en-US" sz="5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65159" y="1628861"/>
            <a:ext cx="7183986" cy="326260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5162" y="4105029"/>
            <a:ext cx="3018502" cy="249606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Sponsoring Canadian Research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226" y="361618"/>
            <a:ext cx="10734610" cy="3083331"/>
            <a:chOff x="663491" y="319088"/>
            <a:chExt cx="10734610" cy="2331092"/>
          </a:xfrm>
        </p:grpSpPr>
        <p:sp>
          <p:nvSpPr>
            <p:cNvPr id="2" name="Rounded Rectangle 1"/>
            <p:cNvSpPr/>
            <p:nvPr/>
          </p:nvSpPr>
          <p:spPr>
            <a:xfrm>
              <a:off x="663492" y="319088"/>
              <a:ext cx="9884006" cy="110250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  <a:effectLst>
              <a:outerShdw blurRad="889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Microsoft Tai Le" charset="0"/>
                  <a:ea typeface="Microsoft Tai Le" charset="0"/>
                  <a:cs typeface="Microsoft Tai Le" charset="0"/>
                </a:rPr>
                <a:t>Strategy to Identify/Develop AfL Processes</a:t>
              </a:r>
              <a:endParaRPr lang="en-CA" sz="4400" dirty="0">
                <a:solidFill>
                  <a:schemeClr val="tx1"/>
                </a:solidFill>
              </a:endParaRPr>
            </a:p>
          </p:txBody>
        </p:sp>
        <p:sp>
          <p:nvSpPr>
            <p:cNvPr id="3" name="Shape 129"/>
            <p:cNvSpPr/>
            <p:nvPr/>
          </p:nvSpPr>
          <p:spPr>
            <a:xfrm>
              <a:off x="663491" y="1775047"/>
              <a:ext cx="10734610" cy="875133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4081" y="1889447"/>
              <a:ext cx="10013429" cy="478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Leverage what is there.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" y="3638796"/>
            <a:ext cx="2578100" cy="257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91" y="3873561"/>
            <a:ext cx="2921000" cy="850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5832" y="5139678"/>
            <a:ext cx="8158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storify.com</a:t>
            </a:r>
            <a:r>
              <a:rPr lang="en-US" sz="3200" dirty="0"/>
              <a:t>/</a:t>
            </a:r>
            <a:r>
              <a:rPr lang="en-US" sz="3200" dirty="0" err="1"/>
              <a:t>kristen</a:t>
            </a:r>
            <a:r>
              <a:rPr lang="en-US" sz="3200" dirty="0"/>
              <a:t>__</a:t>
            </a:r>
            <a:r>
              <a:rPr lang="en-US" sz="3200" dirty="0" err="1"/>
              <a:t>clarke</a:t>
            </a:r>
            <a:r>
              <a:rPr lang="en-US" sz="3200" dirty="0"/>
              <a:t>/peel-teacher-admin-assessment-work-teams</a:t>
            </a:r>
          </a:p>
        </p:txBody>
      </p:sp>
    </p:spTree>
    <p:extLst>
      <p:ext uri="{BB962C8B-B14F-4D97-AF65-F5344CB8AC3E}">
        <p14:creationId xmlns:p14="http://schemas.microsoft.com/office/powerpoint/2010/main" val="3234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59535950_3da0ea181e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8609"/>
            <a:ext cx="9144000" cy="57190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6A1B-3476-42A5-9501-07D6FFD50020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200400" y="5207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badi MT Condensed Extra Bold"/>
                <a:cs typeface="Abadi MT Condensed Extra Bold"/>
              </a:rPr>
              <a:t>MEEGWETCH</a:t>
            </a:r>
            <a:endParaRPr lang="en-US" b="1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554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212292"/>
            <a:ext cx="7155426" cy="91908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What are your Ps?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45626" y="3246319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Products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17098" y="4764865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Processes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9852" y="1727773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People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93380" y="1734160"/>
            <a:ext cx="11397343" cy="480475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By </a:t>
            </a:r>
            <a:r>
              <a:rPr lang="en-US" sz="2800" b="1" dirty="0">
                <a:solidFill>
                  <a:schemeClr val="tx1"/>
                </a:solidFill>
              </a:rPr>
              <a:t>the end of this session, we </a:t>
            </a:r>
            <a:r>
              <a:rPr lang="en-US" sz="2800" b="1" dirty="0" smtClean="0">
                <a:solidFill>
                  <a:schemeClr val="tx1"/>
                </a:solidFill>
              </a:rPr>
              <a:t>will</a:t>
            </a:r>
          </a:p>
          <a:p>
            <a:pPr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CA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sz="2800" b="1" dirty="0" smtClean="0">
                <a:solidFill>
                  <a:schemeClr val="tx1"/>
                </a:solidFill>
              </a:rPr>
              <a:t>So </a:t>
            </a:r>
            <a:r>
              <a:rPr lang="en-CA" sz="2800" b="1" dirty="0">
                <a:solidFill>
                  <a:schemeClr val="tx1"/>
                </a:solidFill>
              </a:rPr>
              <a:t>that we can use an equity mindset toward student learning and assessment.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53847" y="3396282"/>
            <a:ext cx="9076407" cy="103737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/>
            <a:r>
              <a:rPr lang="en-US" sz="2800" dirty="0"/>
              <a:t>understand </a:t>
            </a:r>
            <a:r>
              <a:rPr lang="en-US" sz="2800" dirty="0" smtClean="0"/>
              <a:t>strategies </a:t>
            </a:r>
            <a:r>
              <a:rPr lang="en-US" sz="2800" dirty="0" smtClean="0"/>
              <a:t>have been used </a:t>
            </a:r>
            <a:r>
              <a:rPr lang="en-US" sz="2800" dirty="0" smtClean="0"/>
              <a:t>to move AfL </a:t>
            </a:r>
            <a:r>
              <a:rPr lang="en-US" sz="2800" dirty="0" smtClean="0"/>
              <a:t>forward in Peel District School Board</a:t>
            </a:r>
            <a:endParaRPr lang="en-CA" sz="2800" dirty="0"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19536" y="353760"/>
            <a:ext cx="8352928" cy="108012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Professional Learning Goals	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6A1B-3476-42A5-9501-07D6FFD50020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9" y="234681"/>
            <a:ext cx="1279222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9117" y="389426"/>
            <a:ext cx="9784109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Why Professional Learning Goals?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28753" y="1878731"/>
            <a:ext cx="8206165" cy="11666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Model the use of classroom learning goals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8811" y="3449103"/>
            <a:ext cx="11616824" cy="14846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Engage the learner in conversation around the </a:t>
            </a:r>
            <a:r>
              <a:rPr lang="en-US" sz="3200" dirty="0" smtClean="0">
                <a:solidFill>
                  <a:schemeClr val="tx1"/>
                </a:solidFill>
              </a:rPr>
              <a:t>knowledge </a:t>
            </a:r>
            <a:r>
              <a:rPr lang="en-US" sz="3200" dirty="0">
                <a:solidFill>
                  <a:schemeClr val="tx1"/>
                </a:solidFill>
              </a:rPr>
              <a:t>and skill that is being </a:t>
            </a:r>
            <a:r>
              <a:rPr lang="en-US" sz="3200" dirty="0" smtClean="0">
                <a:solidFill>
                  <a:schemeClr val="tx1"/>
                </a:solidFill>
              </a:rPr>
              <a:t>targeted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8811" y="5342968"/>
            <a:ext cx="11616824" cy="123686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Provide opportunity to collect evidence as to whether this is the correct goal for the learning opportunity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212292"/>
            <a:ext cx="2021378" cy="91908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4 Ps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84129" y="4168469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Products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37976" y="5579389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Processes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6200" y="2757549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People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5578" y="1504365"/>
            <a:ext cx="3048000" cy="922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Purpose</a:t>
            </a: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6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0605" y="2360428"/>
            <a:ext cx="10526232" cy="180658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The Purpose </a:t>
            </a:r>
            <a:r>
              <a:rPr lang="en-US" sz="8000" b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of </a:t>
            </a:r>
            <a:r>
              <a:rPr lang="en-US" sz="80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AfL</a:t>
            </a:r>
            <a:endParaRPr lang="en-CA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8200" y="212292"/>
            <a:ext cx="9560442" cy="10895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Connecting </a:t>
            </a:r>
            <a:r>
              <a:rPr lang="en-US" sz="4400" b="1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to the Purpose </a:t>
            </a:r>
            <a:r>
              <a:rPr lang="en-US" sz="4400" b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of </a:t>
            </a:r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AfL</a:t>
            </a:r>
            <a:endParaRPr lang="en-CA" sz="4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2855" y="1630466"/>
            <a:ext cx="3303401" cy="4953432"/>
            <a:chOff x="672855" y="1630466"/>
            <a:chExt cx="3303401" cy="4953432"/>
          </a:xfrm>
        </p:grpSpPr>
        <p:sp>
          <p:nvSpPr>
            <p:cNvPr id="14" name="Shape 129"/>
            <p:cNvSpPr/>
            <p:nvPr/>
          </p:nvSpPr>
          <p:spPr>
            <a:xfrm>
              <a:off x="672855" y="2729350"/>
              <a:ext cx="3303401" cy="38545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" name="Shape 129"/>
            <p:cNvSpPr/>
            <p:nvPr/>
          </p:nvSpPr>
          <p:spPr>
            <a:xfrm>
              <a:off x="805972" y="1630466"/>
              <a:ext cx="3069664" cy="954505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3973" y="1677385"/>
              <a:ext cx="22960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Research</a:t>
              </a:r>
              <a:endParaRPr lang="en-US" sz="44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179021"/>
              <a:ext cx="2757497" cy="264220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444065" y="1644316"/>
            <a:ext cx="3303401" cy="4953432"/>
            <a:chOff x="4444065" y="1644316"/>
            <a:chExt cx="3303401" cy="4953432"/>
          </a:xfrm>
        </p:grpSpPr>
        <p:sp>
          <p:nvSpPr>
            <p:cNvPr id="8" name="Shape 129"/>
            <p:cNvSpPr/>
            <p:nvPr/>
          </p:nvSpPr>
          <p:spPr>
            <a:xfrm>
              <a:off x="4444065" y="2743200"/>
              <a:ext cx="3303401" cy="38545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" name="Shape 129"/>
            <p:cNvSpPr/>
            <p:nvPr/>
          </p:nvSpPr>
          <p:spPr>
            <a:xfrm>
              <a:off x="4577182" y="1644316"/>
              <a:ext cx="3069664" cy="954505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5183" y="1691235"/>
              <a:ext cx="21411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Ministry</a:t>
              </a:r>
              <a:endParaRPr lang="en-US" sz="44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663" y="2905932"/>
              <a:ext cx="2712702" cy="352908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215275" y="1629452"/>
            <a:ext cx="3782757" cy="4968296"/>
            <a:chOff x="8215275" y="1629452"/>
            <a:chExt cx="3782757" cy="4968296"/>
          </a:xfrm>
        </p:grpSpPr>
        <p:sp>
          <p:nvSpPr>
            <p:cNvPr id="9" name="Shape 129"/>
            <p:cNvSpPr/>
            <p:nvPr/>
          </p:nvSpPr>
          <p:spPr>
            <a:xfrm>
              <a:off x="8215275" y="2743200"/>
              <a:ext cx="3782757" cy="38545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129"/>
            <p:cNvSpPr/>
            <p:nvPr/>
          </p:nvSpPr>
          <p:spPr>
            <a:xfrm>
              <a:off x="8595360" y="1629452"/>
              <a:ext cx="2987967" cy="954505"/>
            </a:xfrm>
            <a:prstGeom prst="roundRect">
              <a:avLst>
                <a:gd name="adj" fmla="val 16667"/>
              </a:avLst>
            </a:prstGeom>
            <a:noFill/>
            <a:ln w="508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US" sz="4800" b="1" i="0" strike="noStrike" cap="none" baseline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131511" y="1767625"/>
              <a:ext cx="15683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Board 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2335" y="2859437"/>
              <a:ext cx="2656410" cy="367271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86" y="2905932"/>
            <a:ext cx="2932707" cy="34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9"/>
          <p:cNvSpPr/>
          <p:nvPr/>
        </p:nvSpPr>
        <p:spPr>
          <a:xfrm>
            <a:off x="753210" y="2743200"/>
            <a:ext cx="5002133" cy="38545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Shape 129"/>
          <p:cNvSpPr/>
          <p:nvPr/>
        </p:nvSpPr>
        <p:spPr>
          <a:xfrm>
            <a:off x="6104790" y="2743200"/>
            <a:ext cx="5477610" cy="38545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212292"/>
            <a:ext cx="9454116" cy="12579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Connecting </a:t>
            </a:r>
            <a:r>
              <a:rPr lang="en-US" sz="4400" b="1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to the Purpose </a:t>
            </a:r>
            <a:r>
              <a:rPr lang="en-US" sz="4400" b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of </a:t>
            </a:r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AfL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10" name="Shape 129"/>
          <p:cNvSpPr/>
          <p:nvPr/>
        </p:nvSpPr>
        <p:spPr>
          <a:xfrm>
            <a:off x="886327" y="1644316"/>
            <a:ext cx="4648200" cy="954505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694" y="1721985"/>
            <a:ext cx="1733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School</a:t>
            </a:r>
            <a:endParaRPr lang="en-US" sz="4400" b="1" dirty="0"/>
          </a:p>
        </p:txBody>
      </p:sp>
      <p:sp>
        <p:nvSpPr>
          <p:cNvPr id="12" name="Shape 129"/>
          <p:cNvSpPr/>
          <p:nvPr/>
        </p:nvSpPr>
        <p:spPr>
          <a:xfrm>
            <a:off x="6519495" y="1629452"/>
            <a:ext cx="4648200" cy="954505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0028" y="1753778"/>
            <a:ext cx="1050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Self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" y="2941910"/>
            <a:ext cx="4168203" cy="3414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38" y="3065897"/>
            <a:ext cx="3988356" cy="30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492" y="319089"/>
            <a:ext cx="8905810" cy="135667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Strategy to Surface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the Purpose of </a:t>
            </a:r>
            <a:r>
              <a:rPr lang="en-US" sz="4400" b="1" dirty="0" smtClean="0">
                <a:solidFill>
                  <a:schemeClr val="tx1"/>
                </a:solidFill>
                <a:latin typeface="Microsoft Tai Le" charset="0"/>
                <a:ea typeface="Microsoft Tai Le" charset="0"/>
                <a:cs typeface="Microsoft Tai Le" charset="0"/>
              </a:rPr>
              <a:t>AfL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3" name="Shape 129"/>
          <p:cNvSpPr/>
          <p:nvPr/>
        </p:nvSpPr>
        <p:spPr>
          <a:xfrm>
            <a:off x="663492" y="2112148"/>
            <a:ext cx="10734610" cy="3905879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endParaRPr lang="en-US" sz="4800" b="1" i="0" strike="noStrike" cap="none" baseline="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082" y="2355486"/>
            <a:ext cx="100134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Narratives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 a positive assessment experience (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Drake,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Beckette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Reid,  2012)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 how you shifted ‘that’ student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 what you would want your child to experience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assessment ‘aha’</a:t>
            </a:r>
          </a:p>
        </p:txBody>
      </p:sp>
    </p:spTree>
    <p:extLst>
      <p:ext uri="{BB962C8B-B14F-4D97-AF65-F5344CB8AC3E}">
        <p14:creationId xmlns:p14="http://schemas.microsoft.com/office/powerpoint/2010/main" val="4266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sessPe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51D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0BB9F923-C64B-844E-8A1B-D8721E584A79}" vid="{4AAEFA81-0F5E-EA4F-A5BE-58FE1A9423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11AssessPeel PPT Template</Template>
  <TotalTime>1089</TotalTime>
  <Words>350</Words>
  <Application>Microsoft Macintosh PowerPoint</Application>
  <PresentationFormat>Widescreen</PresentationFormat>
  <Paragraphs>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Abadi MT Condensed Extra Bold</vt:lpstr>
      <vt:lpstr>Calibri</vt:lpstr>
      <vt:lpstr>Calibri Light</vt:lpstr>
      <vt:lpstr>Microsoft New Tai Lue</vt:lpstr>
      <vt:lpstr>Microsoft Tai Le</vt:lpstr>
      <vt:lpstr>MS PGothic</vt:lpstr>
      <vt:lpstr>Source Sans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Clarke - CISESS</dc:creator>
  <cp:lastModifiedBy>Ms. Clarke - CISESS</cp:lastModifiedBy>
  <cp:revision>27</cp:revision>
  <cp:lastPrinted>2016-05-10T20:30:16Z</cp:lastPrinted>
  <dcterms:created xsi:type="dcterms:W3CDTF">2016-05-07T20:51:01Z</dcterms:created>
  <dcterms:modified xsi:type="dcterms:W3CDTF">2016-05-14T11:10:28Z</dcterms:modified>
</cp:coreProperties>
</file>