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257" r:id="rId2"/>
    <p:sldId id="258" r:id="rId3"/>
    <p:sldId id="259" r:id="rId4"/>
    <p:sldId id="260" r:id="rId5"/>
  </p:sldIdLst>
  <p:sldSz cx="9144000" cy="6858000" type="screen4x3"/>
  <p:notesSz cx="6796088" cy="9926638"/>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varScale="1">
        <p:scale>
          <a:sx n="74" d="100"/>
          <a:sy n="74" d="100"/>
        </p:scale>
        <p:origin x="1446" y="60"/>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showGuides="1">
      <p:cViewPr>
        <p:scale>
          <a:sx n="120" d="100"/>
          <a:sy n="120" d="100"/>
        </p:scale>
        <p:origin x="-1915" y="-58"/>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1" y="0"/>
            <a:ext cx="2944971" cy="496332"/>
          </a:xfrm>
          <a:prstGeom prst="rect">
            <a:avLst/>
          </a:prstGeom>
        </p:spPr>
        <p:txBody>
          <a:bodyPr vert="horz" lIns="91440" tIns="45720" rIns="91440" bIns="45720" rtlCol="0"/>
          <a:lstStyle>
            <a:lvl1pPr algn="l">
              <a:defRPr sz="1200"/>
            </a:lvl1pPr>
          </a:lstStyle>
          <a:p>
            <a:endParaRPr lang="fr-CA"/>
          </a:p>
        </p:txBody>
      </p:sp>
      <p:sp>
        <p:nvSpPr>
          <p:cNvPr id="3" name="Espace réservé de la date 2"/>
          <p:cNvSpPr>
            <a:spLocks noGrp="1"/>
          </p:cNvSpPr>
          <p:nvPr>
            <p:ph type="dt" idx="1"/>
          </p:nvPr>
        </p:nvSpPr>
        <p:spPr>
          <a:xfrm>
            <a:off x="3849546" y="0"/>
            <a:ext cx="2944971" cy="496332"/>
          </a:xfrm>
          <a:prstGeom prst="rect">
            <a:avLst/>
          </a:prstGeom>
        </p:spPr>
        <p:txBody>
          <a:bodyPr vert="horz" lIns="91440" tIns="45720" rIns="91440" bIns="45720" rtlCol="0"/>
          <a:lstStyle>
            <a:lvl1pPr algn="r">
              <a:defRPr sz="1200"/>
            </a:lvl1pPr>
          </a:lstStyle>
          <a:p>
            <a:fld id="{AECF838F-36FA-4DB2-89D0-630651F50058}" type="datetimeFigureOut">
              <a:rPr lang="fr-CA" smtClean="0"/>
              <a:t>2016-05-14</a:t>
            </a:fld>
            <a:endParaRPr lang="fr-CA"/>
          </a:p>
        </p:txBody>
      </p:sp>
      <p:sp>
        <p:nvSpPr>
          <p:cNvPr id="4" name="Espace réservé de l'image des diapositives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fr-CA"/>
          </a:p>
        </p:txBody>
      </p:sp>
      <p:sp>
        <p:nvSpPr>
          <p:cNvPr id="5" name="Espace réservé des commentaires 4"/>
          <p:cNvSpPr>
            <a:spLocks noGrp="1"/>
          </p:cNvSpPr>
          <p:nvPr>
            <p:ph type="body" sz="quarter" idx="3"/>
          </p:nvPr>
        </p:nvSpPr>
        <p:spPr>
          <a:xfrm>
            <a:off x="679609" y="4715154"/>
            <a:ext cx="5436870" cy="4466987"/>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6" name="Espace réservé du pied de page 5"/>
          <p:cNvSpPr>
            <a:spLocks noGrp="1"/>
          </p:cNvSpPr>
          <p:nvPr>
            <p:ph type="ftr" sz="quarter" idx="4"/>
          </p:nvPr>
        </p:nvSpPr>
        <p:spPr>
          <a:xfrm>
            <a:off x="1" y="9428584"/>
            <a:ext cx="2944971" cy="496332"/>
          </a:xfrm>
          <a:prstGeom prst="rect">
            <a:avLst/>
          </a:prstGeom>
        </p:spPr>
        <p:txBody>
          <a:bodyPr vert="horz" lIns="91440" tIns="45720" rIns="91440" bIns="45720" rtlCol="0" anchor="b"/>
          <a:lstStyle>
            <a:lvl1pPr algn="l">
              <a:defRPr sz="1200"/>
            </a:lvl1pPr>
          </a:lstStyle>
          <a:p>
            <a:endParaRPr lang="fr-CA"/>
          </a:p>
        </p:txBody>
      </p:sp>
      <p:sp>
        <p:nvSpPr>
          <p:cNvPr id="7" name="Espace réservé du numéro de diapositive 6"/>
          <p:cNvSpPr>
            <a:spLocks noGrp="1"/>
          </p:cNvSpPr>
          <p:nvPr>
            <p:ph type="sldNum" sz="quarter" idx="5"/>
          </p:nvPr>
        </p:nvSpPr>
        <p:spPr>
          <a:xfrm>
            <a:off x="3849546" y="9428584"/>
            <a:ext cx="2944971" cy="496332"/>
          </a:xfrm>
          <a:prstGeom prst="rect">
            <a:avLst/>
          </a:prstGeom>
        </p:spPr>
        <p:txBody>
          <a:bodyPr vert="horz" lIns="91440" tIns="45720" rIns="91440" bIns="45720" rtlCol="0" anchor="b"/>
          <a:lstStyle>
            <a:lvl1pPr algn="r">
              <a:defRPr sz="1200"/>
            </a:lvl1pPr>
          </a:lstStyle>
          <a:p>
            <a:fld id="{8562CBF8-4D60-4A67-BABF-A5F39FC73E0C}" type="slidenum">
              <a:rPr lang="fr-CA" smtClean="0"/>
              <a:t>‹#›</a:t>
            </a:fld>
            <a:endParaRPr lang="fr-CA"/>
          </a:p>
        </p:txBody>
      </p:sp>
    </p:spTree>
    <p:extLst>
      <p:ext uri="{BB962C8B-B14F-4D97-AF65-F5344CB8AC3E}">
        <p14:creationId xmlns:p14="http://schemas.microsoft.com/office/powerpoint/2010/main" val="24403359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lvl="0"/>
            <a:r>
              <a:rPr lang="en-GB" dirty="0"/>
              <a:t>Assessment policies need to be made adaptable to time constraints and limitations regarding teachers’ capacity to attend to increased demands in both summative and formative assessment (Spencer and Hayward, 2016) </a:t>
            </a:r>
            <a:endParaRPr lang="fr-CA" dirty="0"/>
          </a:p>
          <a:p>
            <a:pPr>
              <a:spcAft>
                <a:spcPts val="0"/>
              </a:spcAft>
            </a:pPr>
            <a:endParaRPr lang="en-GB" dirty="0" smtClean="0">
              <a:ea typeface="Calibri"/>
              <a:cs typeface="Times New Roman"/>
            </a:endParaRPr>
          </a:p>
          <a:p>
            <a:r>
              <a:rPr lang="en-GB" dirty="0"/>
              <a:t>Resistance to change may occur for certain appropriate and legitimate reasons. There are limitations to the capacity of teachers and of the entire educational system to assimilate new trends and to accommodate existing practices to changing conditions while maintaining a certain degree of coherence. We simply cannot assume that such capacities already exist, that they can be acquired rapidly, or that such changes would not have an undesirable impact on already existing capacities or practices. Spencer and Hayward warn against the danger of considering teachers as professionals while not providing sufficient time for their professional development (Chapter 7 – Spencer and Hayward). </a:t>
            </a:r>
            <a:endParaRPr lang="fr-CA" dirty="0"/>
          </a:p>
          <a:p>
            <a:pPr lvl="0"/>
            <a:endParaRPr lang="en-GB" dirty="0"/>
          </a:p>
          <a:p>
            <a:endParaRPr lang="fr-CA" dirty="0"/>
          </a:p>
        </p:txBody>
      </p:sp>
      <p:sp>
        <p:nvSpPr>
          <p:cNvPr id="4" name="Espace réservé du numéro de diapositive 3"/>
          <p:cNvSpPr>
            <a:spLocks noGrp="1"/>
          </p:cNvSpPr>
          <p:nvPr>
            <p:ph type="sldNum" sz="quarter" idx="10"/>
          </p:nvPr>
        </p:nvSpPr>
        <p:spPr/>
        <p:txBody>
          <a:bodyPr/>
          <a:lstStyle/>
          <a:p>
            <a:fld id="{8562CBF8-4D60-4A67-BABF-A5F39FC73E0C}" type="slidenum">
              <a:rPr lang="fr-CA" smtClean="0"/>
              <a:t>1</a:t>
            </a:fld>
            <a:endParaRPr lang="fr-CA"/>
          </a:p>
        </p:txBody>
      </p:sp>
    </p:spTree>
    <p:extLst>
      <p:ext uri="{BB962C8B-B14F-4D97-AF65-F5344CB8AC3E}">
        <p14:creationId xmlns:p14="http://schemas.microsoft.com/office/powerpoint/2010/main" val="4249408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en-GB" sz="1100" dirty="0"/>
              <a:t>Mediating artefacts </a:t>
            </a:r>
            <a:r>
              <a:rPr lang="en-GB" sz="1100" dirty="0" smtClean="0"/>
              <a:t>(such  as  the traffic light or the thumb tool) to </a:t>
            </a:r>
            <a:r>
              <a:rPr lang="en-GB" sz="1100" dirty="0"/>
              <a:t>engage both students and teachers in the change process may prove useful at the beginning but may be limiting in the long term if more challenging goals and a change in the classroom environment are not progressively introduced. Even if these options provide teachers with a form of short-term results, such easy fixes may short-circuit the need for deeper reflection and inquiry on </a:t>
            </a:r>
            <a:r>
              <a:rPr lang="en-GB" sz="1100" dirty="0" err="1"/>
              <a:t>AfL</a:t>
            </a:r>
            <a:r>
              <a:rPr lang="en-GB" sz="1100" dirty="0"/>
              <a:t>. </a:t>
            </a:r>
            <a:r>
              <a:rPr lang="en-GB" sz="1100" dirty="0" smtClean="0"/>
              <a:t>(Webb and James, 2009)</a:t>
            </a:r>
          </a:p>
          <a:p>
            <a:endParaRPr lang="en-GB" sz="1100" dirty="0"/>
          </a:p>
          <a:p>
            <a:r>
              <a:rPr lang="en-GB" sz="1100" dirty="0"/>
              <a:t>Developing the teachers’ skills in feedback strategies linked to their improved questioning strategies would be an important step in improving teachers’ use of formative assessment strategies. </a:t>
            </a:r>
            <a:r>
              <a:rPr lang="en-GB" sz="1100" dirty="0" smtClean="0"/>
              <a:t>(Griffin et al. 2016)</a:t>
            </a:r>
          </a:p>
          <a:p>
            <a:endParaRPr lang="en-GB" sz="1100" dirty="0"/>
          </a:p>
          <a:p>
            <a:r>
              <a:rPr lang="en-US" sz="1100" smtClean="0">
                <a:ea typeface="Calibri"/>
                <a:cs typeface="Times New Roman"/>
              </a:rPr>
              <a:t>The </a:t>
            </a:r>
            <a:r>
              <a:rPr lang="en-US" sz="1100" dirty="0">
                <a:ea typeface="Calibri"/>
                <a:cs typeface="Times New Roman"/>
              </a:rPr>
              <a:t>question is to see whether this regulation of activity guarantees the regulation of the learning process itself</a:t>
            </a:r>
            <a:r>
              <a:rPr lang="en-US" sz="1100" dirty="0" smtClean="0">
                <a:ea typeface="Calibri"/>
                <a:cs typeface="Times New Roman"/>
              </a:rPr>
              <a:t>. (</a:t>
            </a:r>
            <a:r>
              <a:rPr lang="en-US" sz="1100" dirty="0" err="1" smtClean="0">
                <a:ea typeface="Calibri"/>
                <a:cs typeface="Times New Roman"/>
              </a:rPr>
              <a:t>Perrenoud</a:t>
            </a:r>
            <a:r>
              <a:rPr lang="en-US" sz="1100" dirty="0" smtClean="0">
                <a:ea typeface="Calibri"/>
                <a:cs typeface="Times New Roman"/>
              </a:rPr>
              <a:t>, 1998).</a:t>
            </a:r>
          </a:p>
          <a:p>
            <a:endParaRPr lang="en-US" sz="1100" dirty="0">
              <a:cs typeface="Times New Roman"/>
            </a:endParaRPr>
          </a:p>
          <a:p>
            <a:pPr lvl="0"/>
            <a:r>
              <a:rPr lang="en-AU" sz="1100" dirty="0" smtClean="0">
                <a:cs typeface="Times New Roman" panose="02020603050405020304" pitchFamily="18" charset="0"/>
              </a:rPr>
              <a:t>Can/should </a:t>
            </a:r>
            <a:r>
              <a:rPr lang="en-AU" sz="1100" dirty="0">
                <a:cs typeface="Times New Roman" panose="02020603050405020304" pitchFamily="18" charset="0"/>
              </a:rPr>
              <a:t>teacher feedback be replaced/amplified by student self-monitoring</a:t>
            </a:r>
            <a:r>
              <a:rPr lang="en-AU" sz="1100" dirty="0" smtClean="0">
                <a:cs typeface="Times New Roman" panose="02020603050405020304" pitchFamily="18" charset="0"/>
              </a:rPr>
              <a:t>?</a:t>
            </a:r>
          </a:p>
          <a:p>
            <a:pPr lvl="0"/>
            <a:endParaRPr lang="en-AU" sz="1100" dirty="0">
              <a:cs typeface="Times New Roman" panose="02020603050405020304" pitchFamily="18" charset="0"/>
            </a:endParaRPr>
          </a:p>
          <a:p>
            <a:r>
              <a:rPr lang="en-US" altLang="fr-FR" sz="1100" dirty="0"/>
              <a:t>Students want (need, deserve) the confidence that their investment of time, effort, and loyalty will lead to greater achievement</a:t>
            </a:r>
            <a:r>
              <a:rPr lang="en-US" altLang="fr-FR" sz="1100" dirty="0" smtClean="0"/>
              <a:t>… </a:t>
            </a:r>
            <a:r>
              <a:rPr lang="en-US" sz="1100" dirty="0">
                <a:effectLst>
                  <a:outerShdw blurRad="38100" dist="38100" dir="2700000" algn="tl">
                    <a:srgbClr val="C0C0C0"/>
                  </a:outerShdw>
                </a:effectLst>
                <a:latin typeface="Arial" pitchFamily="34" charset="0"/>
              </a:rPr>
              <a:t>Assessment FOR Learning is entirely about delivering that </a:t>
            </a:r>
            <a:r>
              <a:rPr lang="en-US" sz="1100" dirty="0" smtClean="0">
                <a:effectLst>
                  <a:outerShdw blurRad="38100" dist="38100" dir="2700000" algn="tl">
                    <a:srgbClr val="C0C0C0"/>
                  </a:outerShdw>
                </a:effectLst>
                <a:latin typeface="Arial" pitchFamily="34" charset="0"/>
              </a:rPr>
              <a:t>confidence (</a:t>
            </a:r>
            <a:r>
              <a:rPr lang="en-US" sz="1100" dirty="0" err="1" smtClean="0">
                <a:effectLst>
                  <a:outerShdw blurRad="38100" dist="38100" dir="2700000" algn="tl">
                    <a:srgbClr val="C0C0C0"/>
                  </a:outerShdw>
                </a:effectLst>
                <a:latin typeface="Arial" pitchFamily="34" charset="0"/>
              </a:rPr>
              <a:t>Stiggins</a:t>
            </a:r>
            <a:r>
              <a:rPr lang="en-US" sz="1100" dirty="0" smtClean="0">
                <a:effectLst>
                  <a:outerShdw blurRad="38100" dist="38100" dir="2700000" algn="tl">
                    <a:srgbClr val="C0C0C0"/>
                  </a:outerShdw>
                </a:effectLst>
                <a:latin typeface="Arial" pitchFamily="34" charset="0"/>
              </a:rPr>
              <a:t>, 2004)</a:t>
            </a:r>
            <a:endParaRPr lang="en-US" altLang="fr-FR" sz="1100" dirty="0"/>
          </a:p>
          <a:p>
            <a:pPr lvl="0"/>
            <a:endParaRPr lang="fr-CA" dirty="0"/>
          </a:p>
          <a:p>
            <a:endParaRPr lang="fr-CA" dirty="0"/>
          </a:p>
        </p:txBody>
      </p:sp>
      <p:sp>
        <p:nvSpPr>
          <p:cNvPr id="4" name="Espace réservé du numéro de diapositive 3"/>
          <p:cNvSpPr>
            <a:spLocks noGrp="1"/>
          </p:cNvSpPr>
          <p:nvPr>
            <p:ph type="sldNum" sz="quarter" idx="10"/>
          </p:nvPr>
        </p:nvSpPr>
        <p:spPr/>
        <p:txBody>
          <a:bodyPr/>
          <a:lstStyle/>
          <a:p>
            <a:fld id="{8562CBF8-4D60-4A67-BABF-A5F39FC73E0C}" type="slidenum">
              <a:rPr lang="fr-CA" smtClean="0"/>
              <a:t>2</a:t>
            </a:fld>
            <a:endParaRPr lang="fr-CA"/>
          </a:p>
        </p:txBody>
      </p:sp>
    </p:spTree>
    <p:extLst>
      <p:ext uri="{BB962C8B-B14F-4D97-AF65-F5344CB8AC3E}">
        <p14:creationId xmlns:p14="http://schemas.microsoft.com/office/powerpoint/2010/main" val="25113651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en-GB" dirty="0"/>
              <a:t>According to Webb (2009), ‘facilitating change in teachers’ assessment practice is not so much a resource problem as it is a problem of ... helping teachers develop a “designers’ eye” for selecting, adapting and designing tasks to assess student understanding’ (p. 3</a:t>
            </a:r>
            <a:r>
              <a:rPr lang="en-GB" dirty="0" smtClean="0"/>
              <a:t>).</a:t>
            </a:r>
            <a:r>
              <a:rPr lang="en-GB" dirty="0"/>
              <a:t> </a:t>
            </a:r>
            <a:endParaRPr lang="en-GB" dirty="0" smtClean="0"/>
          </a:p>
          <a:p>
            <a:endParaRPr lang="en-GB" dirty="0"/>
          </a:p>
          <a:p>
            <a:r>
              <a:rPr lang="en-GB" dirty="0" smtClean="0"/>
              <a:t>The </a:t>
            </a:r>
            <a:r>
              <a:rPr lang="en-GB" dirty="0"/>
              <a:t>capacity to use assessment information appears to be a real challenge for teachers when the purpose is to support learning. For instance, Heritage et al. (2009) show that although teachers may agree on a student’s learning problem, they may not concur regarding what is the best next step in his or her learning progression. According to Herman, </a:t>
            </a:r>
            <a:r>
              <a:rPr lang="en-GB" dirty="0" err="1"/>
              <a:t>Osmundson</a:t>
            </a:r>
            <a:r>
              <a:rPr lang="en-GB" dirty="0"/>
              <a:t>, and Silver (2010), teachers may lack the knowledge base or skills they need to reach the proper decision on learning progression. </a:t>
            </a:r>
            <a:endParaRPr lang="en-GB" dirty="0" smtClean="0"/>
          </a:p>
          <a:p>
            <a:endParaRPr lang="en-GB" dirty="0"/>
          </a:p>
          <a:p>
            <a:r>
              <a:rPr lang="en-GB" dirty="0" smtClean="0"/>
              <a:t>Instead of seeing us as engaged in the “other’s” project or a source of “external regulation”, we should project ourselves in a co-regulation or socially shared regulation framework to promote the development of rich forms of self-regulation (Butler, 2015)</a:t>
            </a:r>
            <a:endParaRPr lang="fr-CA" dirty="0"/>
          </a:p>
        </p:txBody>
      </p:sp>
      <p:sp>
        <p:nvSpPr>
          <p:cNvPr id="4" name="Espace réservé du numéro de diapositive 3"/>
          <p:cNvSpPr>
            <a:spLocks noGrp="1"/>
          </p:cNvSpPr>
          <p:nvPr>
            <p:ph type="sldNum" sz="quarter" idx="10"/>
          </p:nvPr>
        </p:nvSpPr>
        <p:spPr/>
        <p:txBody>
          <a:bodyPr/>
          <a:lstStyle/>
          <a:p>
            <a:fld id="{8562CBF8-4D60-4A67-BABF-A5F39FC73E0C}" type="slidenum">
              <a:rPr lang="fr-CA" smtClean="0"/>
              <a:t>3</a:t>
            </a:fld>
            <a:endParaRPr lang="fr-CA"/>
          </a:p>
        </p:txBody>
      </p:sp>
    </p:spTree>
    <p:extLst>
      <p:ext uri="{BB962C8B-B14F-4D97-AF65-F5344CB8AC3E}">
        <p14:creationId xmlns:p14="http://schemas.microsoft.com/office/powerpoint/2010/main" val="33499911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CA"/>
          </a:p>
        </p:txBody>
      </p:sp>
      <p:sp>
        <p:nvSpPr>
          <p:cNvPr id="4" name="Espace réservé du numéro de diapositive 3"/>
          <p:cNvSpPr>
            <a:spLocks noGrp="1"/>
          </p:cNvSpPr>
          <p:nvPr>
            <p:ph type="sldNum" sz="quarter" idx="10"/>
          </p:nvPr>
        </p:nvSpPr>
        <p:spPr/>
        <p:txBody>
          <a:bodyPr/>
          <a:lstStyle/>
          <a:p>
            <a:fld id="{8562CBF8-4D60-4A67-BABF-A5F39FC73E0C}" type="slidenum">
              <a:rPr lang="fr-CA" smtClean="0"/>
              <a:t>4</a:t>
            </a:fld>
            <a:endParaRPr lang="fr-CA"/>
          </a:p>
        </p:txBody>
      </p:sp>
    </p:spTree>
    <p:extLst>
      <p:ext uri="{BB962C8B-B14F-4D97-AF65-F5344CB8AC3E}">
        <p14:creationId xmlns:p14="http://schemas.microsoft.com/office/powerpoint/2010/main" val="34571778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Modifiez le style du titre</a:t>
            </a:r>
            <a:endParaRPr lang="fr-CA"/>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fr-CA"/>
          </a:p>
        </p:txBody>
      </p:sp>
      <p:sp>
        <p:nvSpPr>
          <p:cNvPr id="4" name="Espace réservé de la date 3"/>
          <p:cNvSpPr>
            <a:spLocks noGrp="1"/>
          </p:cNvSpPr>
          <p:nvPr>
            <p:ph type="dt" sz="half" idx="10"/>
          </p:nvPr>
        </p:nvSpPr>
        <p:spPr/>
        <p:txBody>
          <a:bodyPr/>
          <a:lstStyle/>
          <a:p>
            <a:fld id="{3C66B2D0-79FD-4F03-B827-7D89DC106058}" type="datetimeFigureOut">
              <a:rPr lang="fr-CA" smtClean="0"/>
              <a:t>2016-05-14</a:t>
            </a:fld>
            <a:endParaRPr lang="fr-CA"/>
          </a:p>
        </p:txBody>
      </p:sp>
      <p:sp>
        <p:nvSpPr>
          <p:cNvPr id="5" name="Espace réservé du pied de page 4"/>
          <p:cNvSpPr>
            <a:spLocks noGrp="1"/>
          </p:cNvSpPr>
          <p:nvPr>
            <p:ph type="ftr" sz="quarter" idx="11"/>
          </p:nvPr>
        </p:nvSpPr>
        <p:spPr/>
        <p:txBody>
          <a:bodyPr/>
          <a:lstStyle/>
          <a:p>
            <a:endParaRPr lang="fr-CA"/>
          </a:p>
        </p:txBody>
      </p:sp>
      <p:sp>
        <p:nvSpPr>
          <p:cNvPr id="6" name="Espace réservé du numéro de diapositive 5"/>
          <p:cNvSpPr>
            <a:spLocks noGrp="1"/>
          </p:cNvSpPr>
          <p:nvPr>
            <p:ph type="sldNum" sz="quarter" idx="12"/>
          </p:nvPr>
        </p:nvSpPr>
        <p:spPr/>
        <p:txBody>
          <a:bodyPr/>
          <a:lstStyle/>
          <a:p>
            <a:fld id="{EC00893C-F742-41A1-BC04-1C6A56CE0603}" type="slidenum">
              <a:rPr lang="fr-CA" smtClean="0"/>
              <a:t>‹#›</a:t>
            </a:fld>
            <a:endParaRPr lang="fr-CA"/>
          </a:p>
        </p:txBody>
      </p:sp>
    </p:spTree>
    <p:extLst>
      <p:ext uri="{BB962C8B-B14F-4D97-AF65-F5344CB8AC3E}">
        <p14:creationId xmlns:p14="http://schemas.microsoft.com/office/powerpoint/2010/main" val="1861036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CA"/>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4" name="Espace réservé de la date 3"/>
          <p:cNvSpPr>
            <a:spLocks noGrp="1"/>
          </p:cNvSpPr>
          <p:nvPr>
            <p:ph type="dt" sz="half" idx="10"/>
          </p:nvPr>
        </p:nvSpPr>
        <p:spPr/>
        <p:txBody>
          <a:bodyPr/>
          <a:lstStyle/>
          <a:p>
            <a:fld id="{3C66B2D0-79FD-4F03-B827-7D89DC106058}" type="datetimeFigureOut">
              <a:rPr lang="fr-CA" smtClean="0"/>
              <a:t>2016-05-14</a:t>
            </a:fld>
            <a:endParaRPr lang="fr-CA"/>
          </a:p>
        </p:txBody>
      </p:sp>
      <p:sp>
        <p:nvSpPr>
          <p:cNvPr id="5" name="Espace réservé du pied de page 4"/>
          <p:cNvSpPr>
            <a:spLocks noGrp="1"/>
          </p:cNvSpPr>
          <p:nvPr>
            <p:ph type="ftr" sz="quarter" idx="11"/>
          </p:nvPr>
        </p:nvSpPr>
        <p:spPr/>
        <p:txBody>
          <a:bodyPr/>
          <a:lstStyle/>
          <a:p>
            <a:endParaRPr lang="fr-CA"/>
          </a:p>
        </p:txBody>
      </p:sp>
      <p:sp>
        <p:nvSpPr>
          <p:cNvPr id="6" name="Espace réservé du numéro de diapositive 5"/>
          <p:cNvSpPr>
            <a:spLocks noGrp="1"/>
          </p:cNvSpPr>
          <p:nvPr>
            <p:ph type="sldNum" sz="quarter" idx="12"/>
          </p:nvPr>
        </p:nvSpPr>
        <p:spPr/>
        <p:txBody>
          <a:bodyPr/>
          <a:lstStyle/>
          <a:p>
            <a:fld id="{EC00893C-F742-41A1-BC04-1C6A56CE0603}" type="slidenum">
              <a:rPr lang="fr-CA" smtClean="0"/>
              <a:t>‹#›</a:t>
            </a:fld>
            <a:endParaRPr lang="fr-CA"/>
          </a:p>
        </p:txBody>
      </p:sp>
    </p:spTree>
    <p:extLst>
      <p:ext uri="{BB962C8B-B14F-4D97-AF65-F5344CB8AC3E}">
        <p14:creationId xmlns:p14="http://schemas.microsoft.com/office/powerpoint/2010/main" val="1206910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Modifiez le style du titre</a:t>
            </a:r>
            <a:endParaRPr lang="fr-CA"/>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4" name="Espace réservé de la date 3"/>
          <p:cNvSpPr>
            <a:spLocks noGrp="1"/>
          </p:cNvSpPr>
          <p:nvPr>
            <p:ph type="dt" sz="half" idx="10"/>
          </p:nvPr>
        </p:nvSpPr>
        <p:spPr/>
        <p:txBody>
          <a:bodyPr/>
          <a:lstStyle/>
          <a:p>
            <a:fld id="{3C66B2D0-79FD-4F03-B827-7D89DC106058}" type="datetimeFigureOut">
              <a:rPr lang="fr-CA" smtClean="0"/>
              <a:t>2016-05-14</a:t>
            </a:fld>
            <a:endParaRPr lang="fr-CA"/>
          </a:p>
        </p:txBody>
      </p:sp>
      <p:sp>
        <p:nvSpPr>
          <p:cNvPr id="5" name="Espace réservé du pied de page 4"/>
          <p:cNvSpPr>
            <a:spLocks noGrp="1"/>
          </p:cNvSpPr>
          <p:nvPr>
            <p:ph type="ftr" sz="quarter" idx="11"/>
          </p:nvPr>
        </p:nvSpPr>
        <p:spPr/>
        <p:txBody>
          <a:bodyPr/>
          <a:lstStyle/>
          <a:p>
            <a:endParaRPr lang="fr-CA"/>
          </a:p>
        </p:txBody>
      </p:sp>
      <p:sp>
        <p:nvSpPr>
          <p:cNvPr id="6" name="Espace réservé du numéro de diapositive 5"/>
          <p:cNvSpPr>
            <a:spLocks noGrp="1"/>
          </p:cNvSpPr>
          <p:nvPr>
            <p:ph type="sldNum" sz="quarter" idx="12"/>
          </p:nvPr>
        </p:nvSpPr>
        <p:spPr/>
        <p:txBody>
          <a:bodyPr/>
          <a:lstStyle/>
          <a:p>
            <a:fld id="{EC00893C-F742-41A1-BC04-1C6A56CE0603}" type="slidenum">
              <a:rPr lang="fr-CA" smtClean="0"/>
              <a:t>‹#›</a:t>
            </a:fld>
            <a:endParaRPr lang="fr-CA"/>
          </a:p>
        </p:txBody>
      </p:sp>
    </p:spTree>
    <p:extLst>
      <p:ext uri="{BB962C8B-B14F-4D97-AF65-F5344CB8AC3E}">
        <p14:creationId xmlns:p14="http://schemas.microsoft.com/office/powerpoint/2010/main" val="30760544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CA"/>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4" name="Espace réservé de la date 3"/>
          <p:cNvSpPr>
            <a:spLocks noGrp="1"/>
          </p:cNvSpPr>
          <p:nvPr>
            <p:ph type="dt" sz="half" idx="10"/>
          </p:nvPr>
        </p:nvSpPr>
        <p:spPr/>
        <p:txBody>
          <a:bodyPr/>
          <a:lstStyle/>
          <a:p>
            <a:fld id="{3C66B2D0-79FD-4F03-B827-7D89DC106058}" type="datetimeFigureOut">
              <a:rPr lang="fr-CA" smtClean="0"/>
              <a:t>2016-05-14</a:t>
            </a:fld>
            <a:endParaRPr lang="fr-CA"/>
          </a:p>
        </p:txBody>
      </p:sp>
      <p:sp>
        <p:nvSpPr>
          <p:cNvPr id="5" name="Espace réservé du pied de page 4"/>
          <p:cNvSpPr>
            <a:spLocks noGrp="1"/>
          </p:cNvSpPr>
          <p:nvPr>
            <p:ph type="ftr" sz="quarter" idx="11"/>
          </p:nvPr>
        </p:nvSpPr>
        <p:spPr/>
        <p:txBody>
          <a:bodyPr/>
          <a:lstStyle/>
          <a:p>
            <a:endParaRPr lang="fr-CA"/>
          </a:p>
        </p:txBody>
      </p:sp>
      <p:sp>
        <p:nvSpPr>
          <p:cNvPr id="6" name="Espace réservé du numéro de diapositive 5"/>
          <p:cNvSpPr>
            <a:spLocks noGrp="1"/>
          </p:cNvSpPr>
          <p:nvPr>
            <p:ph type="sldNum" sz="quarter" idx="12"/>
          </p:nvPr>
        </p:nvSpPr>
        <p:spPr/>
        <p:txBody>
          <a:bodyPr/>
          <a:lstStyle/>
          <a:p>
            <a:fld id="{EC00893C-F742-41A1-BC04-1C6A56CE0603}" type="slidenum">
              <a:rPr lang="fr-CA" smtClean="0"/>
              <a:t>‹#›</a:t>
            </a:fld>
            <a:endParaRPr lang="fr-CA"/>
          </a:p>
        </p:txBody>
      </p:sp>
    </p:spTree>
    <p:extLst>
      <p:ext uri="{BB962C8B-B14F-4D97-AF65-F5344CB8AC3E}">
        <p14:creationId xmlns:p14="http://schemas.microsoft.com/office/powerpoint/2010/main" val="30405691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Modifiez le style du titre</a:t>
            </a:r>
            <a:endParaRPr lang="fr-CA"/>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3C66B2D0-79FD-4F03-B827-7D89DC106058}" type="datetimeFigureOut">
              <a:rPr lang="fr-CA" smtClean="0"/>
              <a:t>2016-05-14</a:t>
            </a:fld>
            <a:endParaRPr lang="fr-CA"/>
          </a:p>
        </p:txBody>
      </p:sp>
      <p:sp>
        <p:nvSpPr>
          <p:cNvPr id="5" name="Espace réservé du pied de page 4"/>
          <p:cNvSpPr>
            <a:spLocks noGrp="1"/>
          </p:cNvSpPr>
          <p:nvPr>
            <p:ph type="ftr" sz="quarter" idx="11"/>
          </p:nvPr>
        </p:nvSpPr>
        <p:spPr/>
        <p:txBody>
          <a:bodyPr/>
          <a:lstStyle/>
          <a:p>
            <a:endParaRPr lang="fr-CA"/>
          </a:p>
        </p:txBody>
      </p:sp>
      <p:sp>
        <p:nvSpPr>
          <p:cNvPr id="6" name="Espace réservé du numéro de diapositive 5"/>
          <p:cNvSpPr>
            <a:spLocks noGrp="1"/>
          </p:cNvSpPr>
          <p:nvPr>
            <p:ph type="sldNum" sz="quarter" idx="12"/>
          </p:nvPr>
        </p:nvSpPr>
        <p:spPr/>
        <p:txBody>
          <a:bodyPr/>
          <a:lstStyle/>
          <a:p>
            <a:fld id="{EC00893C-F742-41A1-BC04-1C6A56CE0603}" type="slidenum">
              <a:rPr lang="fr-CA" smtClean="0"/>
              <a:t>‹#›</a:t>
            </a:fld>
            <a:endParaRPr lang="fr-CA"/>
          </a:p>
        </p:txBody>
      </p:sp>
    </p:spTree>
    <p:extLst>
      <p:ext uri="{BB962C8B-B14F-4D97-AF65-F5344CB8AC3E}">
        <p14:creationId xmlns:p14="http://schemas.microsoft.com/office/powerpoint/2010/main" val="35946727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CA"/>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5" name="Espace réservé de la date 4"/>
          <p:cNvSpPr>
            <a:spLocks noGrp="1"/>
          </p:cNvSpPr>
          <p:nvPr>
            <p:ph type="dt" sz="half" idx="10"/>
          </p:nvPr>
        </p:nvSpPr>
        <p:spPr/>
        <p:txBody>
          <a:bodyPr/>
          <a:lstStyle/>
          <a:p>
            <a:fld id="{3C66B2D0-79FD-4F03-B827-7D89DC106058}" type="datetimeFigureOut">
              <a:rPr lang="fr-CA" smtClean="0"/>
              <a:t>2016-05-14</a:t>
            </a:fld>
            <a:endParaRPr lang="fr-CA"/>
          </a:p>
        </p:txBody>
      </p:sp>
      <p:sp>
        <p:nvSpPr>
          <p:cNvPr id="6" name="Espace réservé du pied de page 5"/>
          <p:cNvSpPr>
            <a:spLocks noGrp="1"/>
          </p:cNvSpPr>
          <p:nvPr>
            <p:ph type="ftr" sz="quarter" idx="11"/>
          </p:nvPr>
        </p:nvSpPr>
        <p:spPr/>
        <p:txBody>
          <a:bodyPr/>
          <a:lstStyle/>
          <a:p>
            <a:endParaRPr lang="fr-CA"/>
          </a:p>
        </p:txBody>
      </p:sp>
      <p:sp>
        <p:nvSpPr>
          <p:cNvPr id="7" name="Espace réservé du numéro de diapositive 6"/>
          <p:cNvSpPr>
            <a:spLocks noGrp="1"/>
          </p:cNvSpPr>
          <p:nvPr>
            <p:ph type="sldNum" sz="quarter" idx="12"/>
          </p:nvPr>
        </p:nvSpPr>
        <p:spPr/>
        <p:txBody>
          <a:bodyPr/>
          <a:lstStyle/>
          <a:p>
            <a:fld id="{EC00893C-F742-41A1-BC04-1C6A56CE0603}" type="slidenum">
              <a:rPr lang="fr-CA" smtClean="0"/>
              <a:t>‹#›</a:t>
            </a:fld>
            <a:endParaRPr lang="fr-CA"/>
          </a:p>
        </p:txBody>
      </p:sp>
    </p:spTree>
    <p:extLst>
      <p:ext uri="{BB962C8B-B14F-4D97-AF65-F5344CB8AC3E}">
        <p14:creationId xmlns:p14="http://schemas.microsoft.com/office/powerpoint/2010/main" val="26354782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Modifiez le style du titre</a:t>
            </a:r>
            <a:endParaRPr lang="fr-CA"/>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7" name="Espace réservé de la date 6"/>
          <p:cNvSpPr>
            <a:spLocks noGrp="1"/>
          </p:cNvSpPr>
          <p:nvPr>
            <p:ph type="dt" sz="half" idx="10"/>
          </p:nvPr>
        </p:nvSpPr>
        <p:spPr/>
        <p:txBody>
          <a:bodyPr/>
          <a:lstStyle/>
          <a:p>
            <a:fld id="{3C66B2D0-79FD-4F03-B827-7D89DC106058}" type="datetimeFigureOut">
              <a:rPr lang="fr-CA" smtClean="0"/>
              <a:t>2016-05-14</a:t>
            </a:fld>
            <a:endParaRPr lang="fr-CA"/>
          </a:p>
        </p:txBody>
      </p:sp>
      <p:sp>
        <p:nvSpPr>
          <p:cNvPr id="8" name="Espace réservé du pied de page 7"/>
          <p:cNvSpPr>
            <a:spLocks noGrp="1"/>
          </p:cNvSpPr>
          <p:nvPr>
            <p:ph type="ftr" sz="quarter" idx="11"/>
          </p:nvPr>
        </p:nvSpPr>
        <p:spPr/>
        <p:txBody>
          <a:bodyPr/>
          <a:lstStyle/>
          <a:p>
            <a:endParaRPr lang="fr-CA"/>
          </a:p>
        </p:txBody>
      </p:sp>
      <p:sp>
        <p:nvSpPr>
          <p:cNvPr id="9" name="Espace réservé du numéro de diapositive 8"/>
          <p:cNvSpPr>
            <a:spLocks noGrp="1"/>
          </p:cNvSpPr>
          <p:nvPr>
            <p:ph type="sldNum" sz="quarter" idx="12"/>
          </p:nvPr>
        </p:nvSpPr>
        <p:spPr/>
        <p:txBody>
          <a:bodyPr/>
          <a:lstStyle/>
          <a:p>
            <a:fld id="{EC00893C-F742-41A1-BC04-1C6A56CE0603}" type="slidenum">
              <a:rPr lang="fr-CA" smtClean="0"/>
              <a:t>‹#›</a:t>
            </a:fld>
            <a:endParaRPr lang="fr-CA"/>
          </a:p>
        </p:txBody>
      </p:sp>
    </p:spTree>
    <p:extLst>
      <p:ext uri="{BB962C8B-B14F-4D97-AF65-F5344CB8AC3E}">
        <p14:creationId xmlns:p14="http://schemas.microsoft.com/office/powerpoint/2010/main" val="39222945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CA"/>
          </a:p>
        </p:txBody>
      </p:sp>
      <p:sp>
        <p:nvSpPr>
          <p:cNvPr id="3" name="Espace réservé de la date 2"/>
          <p:cNvSpPr>
            <a:spLocks noGrp="1"/>
          </p:cNvSpPr>
          <p:nvPr>
            <p:ph type="dt" sz="half" idx="10"/>
          </p:nvPr>
        </p:nvSpPr>
        <p:spPr/>
        <p:txBody>
          <a:bodyPr/>
          <a:lstStyle/>
          <a:p>
            <a:fld id="{3C66B2D0-79FD-4F03-B827-7D89DC106058}" type="datetimeFigureOut">
              <a:rPr lang="fr-CA" smtClean="0"/>
              <a:t>2016-05-14</a:t>
            </a:fld>
            <a:endParaRPr lang="fr-CA"/>
          </a:p>
        </p:txBody>
      </p:sp>
      <p:sp>
        <p:nvSpPr>
          <p:cNvPr id="4" name="Espace réservé du pied de page 3"/>
          <p:cNvSpPr>
            <a:spLocks noGrp="1"/>
          </p:cNvSpPr>
          <p:nvPr>
            <p:ph type="ftr" sz="quarter" idx="11"/>
          </p:nvPr>
        </p:nvSpPr>
        <p:spPr/>
        <p:txBody>
          <a:bodyPr/>
          <a:lstStyle/>
          <a:p>
            <a:endParaRPr lang="fr-CA"/>
          </a:p>
        </p:txBody>
      </p:sp>
      <p:sp>
        <p:nvSpPr>
          <p:cNvPr id="5" name="Espace réservé du numéro de diapositive 4"/>
          <p:cNvSpPr>
            <a:spLocks noGrp="1"/>
          </p:cNvSpPr>
          <p:nvPr>
            <p:ph type="sldNum" sz="quarter" idx="12"/>
          </p:nvPr>
        </p:nvSpPr>
        <p:spPr/>
        <p:txBody>
          <a:bodyPr/>
          <a:lstStyle/>
          <a:p>
            <a:fld id="{EC00893C-F742-41A1-BC04-1C6A56CE0603}" type="slidenum">
              <a:rPr lang="fr-CA" smtClean="0"/>
              <a:t>‹#›</a:t>
            </a:fld>
            <a:endParaRPr lang="fr-CA"/>
          </a:p>
        </p:txBody>
      </p:sp>
    </p:spTree>
    <p:extLst>
      <p:ext uri="{BB962C8B-B14F-4D97-AF65-F5344CB8AC3E}">
        <p14:creationId xmlns:p14="http://schemas.microsoft.com/office/powerpoint/2010/main" val="5436819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3C66B2D0-79FD-4F03-B827-7D89DC106058}" type="datetimeFigureOut">
              <a:rPr lang="fr-CA" smtClean="0"/>
              <a:t>2016-05-14</a:t>
            </a:fld>
            <a:endParaRPr lang="fr-CA"/>
          </a:p>
        </p:txBody>
      </p:sp>
      <p:sp>
        <p:nvSpPr>
          <p:cNvPr id="3" name="Espace réservé du pied de page 2"/>
          <p:cNvSpPr>
            <a:spLocks noGrp="1"/>
          </p:cNvSpPr>
          <p:nvPr>
            <p:ph type="ftr" sz="quarter" idx="11"/>
          </p:nvPr>
        </p:nvSpPr>
        <p:spPr/>
        <p:txBody>
          <a:bodyPr/>
          <a:lstStyle/>
          <a:p>
            <a:endParaRPr lang="fr-CA"/>
          </a:p>
        </p:txBody>
      </p:sp>
      <p:sp>
        <p:nvSpPr>
          <p:cNvPr id="4" name="Espace réservé du numéro de diapositive 3"/>
          <p:cNvSpPr>
            <a:spLocks noGrp="1"/>
          </p:cNvSpPr>
          <p:nvPr>
            <p:ph type="sldNum" sz="quarter" idx="12"/>
          </p:nvPr>
        </p:nvSpPr>
        <p:spPr/>
        <p:txBody>
          <a:bodyPr/>
          <a:lstStyle/>
          <a:p>
            <a:fld id="{EC00893C-F742-41A1-BC04-1C6A56CE0603}" type="slidenum">
              <a:rPr lang="fr-CA" smtClean="0"/>
              <a:t>‹#›</a:t>
            </a:fld>
            <a:endParaRPr lang="fr-CA"/>
          </a:p>
        </p:txBody>
      </p:sp>
    </p:spTree>
    <p:extLst>
      <p:ext uri="{BB962C8B-B14F-4D97-AF65-F5344CB8AC3E}">
        <p14:creationId xmlns:p14="http://schemas.microsoft.com/office/powerpoint/2010/main" val="15962104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Modifiez le style du titre</a:t>
            </a:r>
            <a:endParaRPr lang="fr-CA"/>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3C66B2D0-79FD-4F03-B827-7D89DC106058}" type="datetimeFigureOut">
              <a:rPr lang="fr-CA" smtClean="0"/>
              <a:t>2016-05-14</a:t>
            </a:fld>
            <a:endParaRPr lang="fr-CA"/>
          </a:p>
        </p:txBody>
      </p:sp>
      <p:sp>
        <p:nvSpPr>
          <p:cNvPr id="6" name="Espace réservé du pied de page 5"/>
          <p:cNvSpPr>
            <a:spLocks noGrp="1"/>
          </p:cNvSpPr>
          <p:nvPr>
            <p:ph type="ftr" sz="quarter" idx="11"/>
          </p:nvPr>
        </p:nvSpPr>
        <p:spPr/>
        <p:txBody>
          <a:bodyPr/>
          <a:lstStyle/>
          <a:p>
            <a:endParaRPr lang="fr-CA"/>
          </a:p>
        </p:txBody>
      </p:sp>
      <p:sp>
        <p:nvSpPr>
          <p:cNvPr id="7" name="Espace réservé du numéro de diapositive 6"/>
          <p:cNvSpPr>
            <a:spLocks noGrp="1"/>
          </p:cNvSpPr>
          <p:nvPr>
            <p:ph type="sldNum" sz="quarter" idx="12"/>
          </p:nvPr>
        </p:nvSpPr>
        <p:spPr/>
        <p:txBody>
          <a:bodyPr/>
          <a:lstStyle/>
          <a:p>
            <a:fld id="{EC00893C-F742-41A1-BC04-1C6A56CE0603}" type="slidenum">
              <a:rPr lang="fr-CA" smtClean="0"/>
              <a:t>‹#›</a:t>
            </a:fld>
            <a:endParaRPr lang="fr-CA"/>
          </a:p>
        </p:txBody>
      </p:sp>
    </p:spTree>
    <p:extLst>
      <p:ext uri="{BB962C8B-B14F-4D97-AF65-F5344CB8AC3E}">
        <p14:creationId xmlns:p14="http://schemas.microsoft.com/office/powerpoint/2010/main" val="6977557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Modifiez le style du titre</a:t>
            </a:r>
            <a:endParaRPr lang="fr-CA"/>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CA"/>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3C66B2D0-79FD-4F03-B827-7D89DC106058}" type="datetimeFigureOut">
              <a:rPr lang="fr-CA" smtClean="0"/>
              <a:t>2016-05-14</a:t>
            </a:fld>
            <a:endParaRPr lang="fr-CA"/>
          </a:p>
        </p:txBody>
      </p:sp>
      <p:sp>
        <p:nvSpPr>
          <p:cNvPr id="6" name="Espace réservé du pied de page 5"/>
          <p:cNvSpPr>
            <a:spLocks noGrp="1"/>
          </p:cNvSpPr>
          <p:nvPr>
            <p:ph type="ftr" sz="quarter" idx="11"/>
          </p:nvPr>
        </p:nvSpPr>
        <p:spPr/>
        <p:txBody>
          <a:bodyPr/>
          <a:lstStyle/>
          <a:p>
            <a:endParaRPr lang="fr-CA"/>
          </a:p>
        </p:txBody>
      </p:sp>
      <p:sp>
        <p:nvSpPr>
          <p:cNvPr id="7" name="Espace réservé du numéro de diapositive 6"/>
          <p:cNvSpPr>
            <a:spLocks noGrp="1"/>
          </p:cNvSpPr>
          <p:nvPr>
            <p:ph type="sldNum" sz="quarter" idx="12"/>
          </p:nvPr>
        </p:nvSpPr>
        <p:spPr/>
        <p:txBody>
          <a:bodyPr/>
          <a:lstStyle/>
          <a:p>
            <a:fld id="{EC00893C-F742-41A1-BC04-1C6A56CE0603}" type="slidenum">
              <a:rPr lang="fr-CA" smtClean="0"/>
              <a:t>‹#›</a:t>
            </a:fld>
            <a:endParaRPr lang="fr-CA"/>
          </a:p>
        </p:txBody>
      </p:sp>
    </p:spTree>
    <p:extLst>
      <p:ext uri="{BB962C8B-B14F-4D97-AF65-F5344CB8AC3E}">
        <p14:creationId xmlns:p14="http://schemas.microsoft.com/office/powerpoint/2010/main" val="12155935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Modifiez le style du titre</a:t>
            </a:r>
            <a:endParaRPr lang="fr-CA"/>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C66B2D0-79FD-4F03-B827-7D89DC106058}" type="datetimeFigureOut">
              <a:rPr lang="fr-CA" smtClean="0"/>
              <a:t>2016-05-14</a:t>
            </a:fld>
            <a:endParaRPr lang="fr-CA"/>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CA"/>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C00893C-F742-41A1-BC04-1C6A56CE0603}" type="slidenum">
              <a:rPr lang="fr-CA" smtClean="0"/>
              <a:t>‹#›</a:t>
            </a:fld>
            <a:endParaRPr lang="fr-CA"/>
          </a:p>
        </p:txBody>
      </p:sp>
    </p:spTree>
    <p:extLst>
      <p:ext uri="{BB962C8B-B14F-4D97-AF65-F5344CB8AC3E}">
        <p14:creationId xmlns:p14="http://schemas.microsoft.com/office/powerpoint/2010/main" val="29670562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en-US" dirty="0"/>
              <a:t>What trends have you observed in formative assessment</a:t>
            </a:r>
            <a:r>
              <a:rPr lang="en-US" dirty="0" smtClean="0"/>
              <a:t>?</a:t>
            </a:r>
            <a:endParaRPr lang="fr-CA" dirty="0"/>
          </a:p>
        </p:txBody>
      </p:sp>
      <p:sp>
        <p:nvSpPr>
          <p:cNvPr id="3" name="Espace réservé du contenu 2"/>
          <p:cNvSpPr>
            <a:spLocks noGrp="1"/>
          </p:cNvSpPr>
          <p:nvPr>
            <p:ph idx="1"/>
          </p:nvPr>
        </p:nvSpPr>
        <p:spPr>
          <a:xfrm>
            <a:off x="323528" y="1844824"/>
            <a:ext cx="8568952" cy="4525963"/>
          </a:xfrm>
        </p:spPr>
        <p:txBody>
          <a:bodyPr>
            <a:normAutofit fontScale="77500" lnSpcReduction="20000"/>
          </a:bodyPr>
          <a:lstStyle/>
          <a:p>
            <a:r>
              <a:rPr lang="en-CA" b="1" dirty="0" smtClean="0">
                <a:solidFill>
                  <a:srgbClr val="00B050"/>
                </a:solidFill>
              </a:rPr>
              <a:t>Increased awareness of the complexity of </a:t>
            </a:r>
            <a:r>
              <a:rPr lang="en-CA" b="1" dirty="0" err="1" smtClean="0">
                <a:solidFill>
                  <a:srgbClr val="00B050"/>
                </a:solidFill>
              </a:rPr>
              <a:t>AfL</a:t>
            </a:r>
            <a:r>
              <a:rPr lang="en-CA" b="1" dirty="0" smtClean="0">
                <a:solidFill>
                  <a:srgbClr val="00B050"/>
                </a:solidFill>
              </a:rPr>
              <a:t> and of its role as a transversal teaching competence</a:t>
            </a:r>
          </a:p>
          <a:p>
            <a:r>
              <a:rPr lang="en-CA" b="1" dirty="0" smtClean="0">
                <a:solidFill>
                  <a:srgbClr val="00B050"/>
                </a:solidFill>
              </a:rPr>
              <a:t>Increased role of students : e.g. in self-assessment but also in close association with peer assessment. Reverse feedback to teachers.</a:t>
            </a:r>
          </a:p>
          <a:p>
            <a:r>
              <a:rPr lang="en-CA" b="1" dirty="0" smtClean="0">
                <a:solidFill>
                  <a:srgbClr val="FF0000"/>
                </a:solidFill>
              </a:rPr>
              <a:t>Institutionalization</a:t>
            </a:r>
            <a:r>
              <a:rPr lang="en-CA" b="1" dirty="0">
                <a:solidFill>
                  <a:srgbClr val="FF0000"/>
                </a:solidFill>
              </a:rPr>
              <a:t>, oversimplification, </a:t>
            </a:r>
            <a:r>
              <a:rPr lang="en-CA" b="1" dirty="0" smtClean="0">
                <a:solidFill>
                  <a:srgbClr val="FF0000"/>
                </a:solidFill>
              </a:rPr>
              <a:t>banalization of </a:t>
            </a:r>
            <a:r>
              <a:rPr lang="en-CA" b="1" dirty="0" err="1" smtClean="0">
                <a:solidFill>
                  <a:srgbClr val="FF0000"/>
                </a:solidFill>
              </a:rPr>
              <a:t>AfL</a:t>
            </a:r>
            <a:r>
              <a:rPr lang="en-CA" b="1" dirty="0" smtClean="0">
                <a:solidFill>
                  <a:srgbClr val="FF0000"/>
                </a:solidFill>
              </a:rPr>
              <a:t>.</a:t>
            </a:r>
          </a:p>
          <a:p>
            <a:r>
              <a:rPr lang="en-CA" b="1" dirty="0" smtClean="0">
                <a:solidFill>
                  <a:srgbClr val="FF0000"/>
                </a:solidFill>
              </a:rPr>
              <a:t>Competition with other educational innovations/reforms.</a:t>
            </a:r>
            <a:endParaRPr lang="en-CA" b="1" dirty="0">
              <a:solidFill>
                <a:srgbClr val="FF0000"/>
              </a:solidFill>
            </a:endParaRPr>
          </a:p>
          <a:p>
            <a:r>
              <a:rPr lang="en-CA" b="1" dirty="0" smtClean="0"/>
              <a:t>Sustained interest in how to make </a:t>
            </a:r>
            <a:r>
              <a:rPr lang="en-CA" b="1" dirty="0" err="1" smtClean="0"/>
              <a:t>AfL</a:t>
            </a:r>
            <a:r>
              <a:rPr lang="en-CA" b="1" dirty="0" smtClean="0"/>
              <a:t> happen in policy, curriculum, teacher PD and classroom culture? We need to focus on how to improve sources of information on students’ learning, on improving the capacity of assessors, on increasing alignment.</a:t>
            </a:r>
            <a:endParaRPr lang="en-CA" b="1" dirty="0"/>
          </a:p>
        </p:txBody>
      </p:sp>
    </p:spTree>
    <p:extLst>
      <p:ext uri="{BB962C8B-B14F-4D97-AF65-F5344CB8AC3E}">
        <p14:creationId xmlns:p14="http://schemas.microsoft.com/office/powerpoint/2010/main" val="138226133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p:txBody>
          <a:bodyPr>
            <a:normAutofit fontScale="90000"/>
          </a:bodyPr>
          <a:lstStyle/>
          <a:p>
            <a:r>
              <a:rPr lang="en-US" dirty="0"/>
              <a:t>What challenges do you see with </a:t>
            </a:r>
            <a:r>
              <a:rPr lang="en-US" dirty="0" err="1"/>
              <a:t>AfL</a:t>
            </a:r>
            <a:r>
              <a:rPr lang="en-US" dirty="0"/>
              <a:t> in schools and classrooms</a:t>
            </a:r>
            <a:r>
              <a:rPr lang="en-US" dirty="0" smtClean="0"/>
              <a:t>?</a:t>
            </a:r>
            <a:endParaRPr lang="fr-CA" dirty="0"/>
          </a:p>
        </p:txBody>
      </p:sp>
      <p:sp>
        <p:nvSpPr>
          <p:cNvPr id="5" name="Espace réservé du contenu 4"/>
          <p:cNvSpPr>
            <a:spLocks noGrp="1"/>
          </p:cNvSpPr>
          <p:nvPr>
            <p:ph idx="1"/>
          </p:nvPr>
        </p:nvSpPr>
        <p:spPr>
          <a:xfrm>
            <a:off x="323528" y="1772816"/>
            <a:ext cx="8496944" cy="4797152"/>
          </a:xfrm>
        </p:spPr>
        <p:txBody>
          <a:bodyPr>
            <a:normAutofit fontScale="77500" lnSpcReduction="20000"/>
          </a:bodyPr>
          <a:lstStyle/>
          <a:p>
            <a:r>
              <a:rPr lang="en-CA" b="1" dirty="0" smtClean="0"/>
              <a:t>Move beyond the easy first steps </a:t>
            </a:r>
            <a:r>
              <a:rPr lang="en-CA" dirty="0" smtClean="0"/>
              <a:t>in teachers’ PD</a:t>
            </a:r>
          </a:p>
          <a:p>
            <a:r>
              <a:rPr lang="en-CA" b="1" dirty="0"/>
              <a:t>Deconstruct </a:t>
            </a:r>
            <a:r>
              <a:rPr lang="en-CA" b="1" dirty="0" err="1"/>
              <a:t>AfL</a:t>
            </a:r>
            <a:r>
              <a:rPr lang="en-CA" b="1" dirty="0"/>
              <a:t> </a:t>
            </a:r>
            <a:r>
              <a:rPr lang="en-CA" b="1" dirty="0" smtClean="0"/>
              <a:t>to </a:t>
            </a:r>
            <a:r>
              <a:rPr lang="en-CA" b="1" dirty="0"/>
              <a:t>make the proper </a:t>
            </a:r>
            <a:r>
              <a:rPr lang="en-CA" b="1" dirty="0" smtClean="0"/>
              <a:t>assessment/learning match</a:t>
            </a:r>
            <a:r>
              <a:rPr lang="en-CA" dirty="0" smtClean="0"/>
              <a:t>. </a:t>
            </a:r>
            <a:r>
              <a:rPr lang="en-CA" dirty="0"/>
              <a:t>Find what type of assessment </a:t>
            </a:r>
            <a:r>
              <a:rPr lang="en-CA" dirty="0" smtClean="0"/>
              <a:t>(test, project, portfolio, </a:t>
            </a:r>
            <a:r>
              <a:rPr lang="en-CA" dirty="0" err="1" smtClean="0"/>
              <a:t>etc</a:t>
            </a:r>
            <a:r>
              <a:rPr lang="en-CA" dirty="0" smtClean="0"/>
              <a:t>) should </a:t>
            </a:r>
            <a:r>
              <a:rPr lang="en-CA" dirty="0"/>
              <a:t>be </a:t>
            </a:r>
            <a:r>
              <a:rPr lang="en-CA" dirty="0" smtClean="0"/>
              <a:t>used </a:t>
            </a:r>
            <a:r>
              <a:rPr lang="en-CA" dirty="0"/>
              <a:t>for what type of learning (depth, transfer, </a:t>
            </a:r>
            <a:r>
              <a:rPr lang="en-CA" dirty="0" smtClean="0"/>
              <a:t>autonomy) and for learning what (</a:t>
            </a:r>
            <a:r>
              <a:rPr lang="en-CA" dirty="0"/>
              <a:t>subject matter, </a:t>
            </a:r>
            <a:r>
              <a:rPr lang="en-CA" dirty="0" smtClean="0"/>
              <a:t>self-assessment, social or thinking skills) for whom (students with special needs, disabilities, </a:t>
            </a:r>
            <a:r>
              <a:rPr lang="en-CA" dirty="0" err="1" smtClean="0"/>
              <a:t>etc</a:t>
            </a:r>
            <a:r>
              <a:rPr lang="en-CA" dirty="0" smtClean="0"/>
              <a:t>)?</a:t>
            </a:r>
            <a:endParaRPr lang="en-CA" dirty="0"/>
          </a:p>
          <a:p>
            <a:r>
              <a:rPr lang="en-CA" b="1" dirty="0"/>
              <a:t>Plan for assessment </a:t>
            </a:r>
            <a:r>
              <a:rPr lang="en-CA" b="1" i="1" dirty="0"/>
              <a:t>as</a:t>
            </a:r>
            <a:r>
              <a:rPr lang="en-CA" b="1" dirty="0"/>
              <a:t> learning </a:t>
            </a:r>
            <a:r>
              <a:rPr lang="en-CA" dirty="0"/>
              <a:t>: develop activities which will help students </a:t>
            </a:r>
            <a:r>
              <a:rPr lang="en-CA" b="1" dirty="0"/>
              <a:t>learn about assessment </a:t>
            </a:r>
            <a:r>
              <a:rPr lang="en-CA" dirty="0"/>
              <a:t>before or at the same time they </a:t>
            </a:r>
            <a:r>
              <a:rPr lang="en-CA" b="1" dirty="0"/>
              <a:t>learn from </a:t>
            </a:r>
            <a:r>
              <a:rPr lang="en-CA" b="1" dirty="0" smtClean="0"/>
              <a:t>assessment.</a:t>
            </a:r>
          </a:p>
          <a:p>
            <a:r>
              <a:rPr lang="en-CA" dirty="0" smtClean="0"/>
              <a:t>Move </a:t>
            </a:r>
            <a:r>
              <a:rPr lang="en-CA" dirty="0"/>
              <a:t>from the </a:t>
            </a:r>
            <a:r>
              <a:rPr lang="en-CA" b="1" dirty="0"/>
              <a:t>regulation of activities </a:t>
            </a:r>
            <a:r>
              <a:rPr lang="en-CA" dirty="0"/>
              <a:t>to the </a:t>
            </a:r>
            <a:r>
              <a:rPr lang="en-CA" b="1" dirty="0"/>
              <a:t>regulation of learning</a:t>
            </a:r>
            <a:r>
              <a:rPr lang="en-CA" dirty="0"/>
              <a:t>. E.g. providing feedback or withholding it</a:t>
            </a:r>
            <a:r>
              <a:rPr lang="en-CA" dirty="0" smtClean="0"/>
              <a:t>?</a:t>
            </a:r>
            <a:endParaRPr lang="en-CA" dirty="0"/>
          </a:p>
          <a:p>
            <a:r>
              <a:rPr lang="en-CA" dirty="0" smtClean="0"/>
              <a:t>Develop the </a:t>
            </a:r>
            <a:r>
              <a:rPr lang="en-CA" b="1" dirty="0" smtClean="0"/>
              <a:t>art of questioning </a:t>
            </a:r>
            <a:r>
              <a:rPr lang="en-CA" dirty="0" smtClean="0"/>
              <a:t>as much as the </a:t>
            </a:r>
            <a:r>
              <a:rPr lang="en-CA" b="1" dirty="0" smtClean="0"/>
              <a:t>art of feedback </a:t>
            </a:r>
            <a:r>
              <a:rPr lang="en-CA" dirty="0" smtClean="0"/>
              <a:t>among teachers and students’ alike</a:t>
            </a:r>
          </a:p>
        </p:txBody>
      </p:sp>
    </p:spTree>
    <p:extLst>
      <p:ext uri="{BB962C8B-B14F-4D97-AF65-F5344CB8AC3E}">
        <p14:creationId xmlns:p14="http://schemas.microsoft.com/office/powerpoint/2010/main" val="312398035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en-US" dirty="0"/>
              <a:t>What innovative thinking/research is emerging around </a:t>
            </a:r>
            <a:r>
              <a:rPr lang="en-US" dirty="0" err="1"/>
              <a:t>AfL</a:t>
            </a:r>
            <a:r>
              <a:rPr lang="en-US" dirty="0"/>
              <a:t> and </a:t>
            </a:r>
            <a:r>
              <a:rPr lang="en-US" dirty="0" smtClean="0"/>
              <a:t>pedagogy?</a:t>
            </a:r>
            <a:endParaRPr lang="fr-CA" dirty="0"/>
          </a:p>
        </p:txBody>
      </p:sp>
      <p:sp>
        <p:nvSpPr>
          <p:cNvPr id="3" name="Espace réservé du contenu 2"/>
          <p:cNvSpPr>
            <a:spLocks noGrp="1"/>
          </p:cNvSpPr>
          <p:nvPr>
            <p:ph idx="1"/>
          </p:nvPr>
        </p:nvSpPr>
        <p:spPr>
          <a:xfrm>
            <a:off x="457200" y="1772816"/>
            <a:ext cx="8229600" cy="4968552"/>
          </a:xfrm>
        </p:spPr>
        <p:txBody>
          <a:bodyPr>
            <a:normAutofit fontScale="55000" lnSpcReduction="20000"/>
          </a:bodyPr>
          <a:lstStyle/>
          <a:p>
            <a:r>
              <a:rPr lang="en-CA" sz="3800" b="1" dirty="0" smtClean="0"/>
              <a:t>Streetlights and shadows (lateral thinking)</a:t>
            </a:r>
            <a:r>
              <a:rPr lang="en-CA" sz="3800" dirty="0"/>
              <a:t>. We need </a:t>
            </a:r>
            <a:r>
              <a:rPr lang="en-CA" sz="3800" dirty="0" smtClean="0"/>
              <a:t>to explore </a:t>
            </a:r>
            <a:r>
              <a:rPr lang="en-CA" sz="3800" dirty="0" err="1"/>
              <a:t>AfL</a:t>
            </a:r>
            <a:r>
              <a:rPr lang="en-CA" sz="3800" dirty="0"/>
              <a:t> solutions outside the realm of cognition and language : e.g. the role of the regulation of motivation and emotions </a:t>
            </a:r>
            <a:r>
              <a:rPr lang="en-CA" sz="3800" dirty="0" smtClean="0"/>
              <a:t>on </a:t>
            </a:r>
            <a:r>
              <a:rPr lang="en-CA" sz="3800" dirty="0"/>
              <a:t>resilience, perseverance, evaluation of the self (self-perception/esteem</a:t>
            </a:r>
            <a:r>
              <a:rPr lang="en-CA" sz="3800" dirty="0" smtClean="0"/>
              <a:t>). Most important with children with learning difficulties or disabilities.</a:t>
            </a:r>
            <a:endParaRPr lang="en-CA" sz="3800" dirty="0"/>
          </a:p>
          <a:p>
            <a:r>
              <a:rPr lang="en-CA" sz="3800" b="1" dirty="0" smtClean="0"/>
              <a:t>“The Next steps” issues for students’ learning (proactive regulation of learning). </a:t>
            </a:r>
            <a:r>
              <a:rPr lang="en-CA" sz="3800" b="1" dirty="0"/>
              <a:t>Develop the teachers’ designers eye in task design for </a:t>
            </a:r>
            <a:r>
              <a:rPr lang="en-CA" sz="3800" b="1" dirty="0" smtClean="0"/>
              <a:t>learning.</a:t>
            </a:r>
            <a:r>
              <a:rPr lang="en-CA" sz="3800" dirty="0" smtClean="0"/>
              <a:t> How to design assessments which will provide the information needed to anticipate what will be the “next steps” that will increase the odds of improving learning? </a:t>
            </a:r>
          </a:p>
          <a:p>
            <a:r>
              <a:rPr lang="en-CA" sz="3800" b="1" dirty="0" smtClean="0"/>
              <a:t>Impact of </a:t>
            </a:r>
            <a:r>
              <a:rPr lang="en-CA" sz="3800" b="1" dirty="0" err="1" smtClean="0"/>
              <a:t>AfL</a:t>
            </a:r>
            <a:r>
              <a:rPr lang="en-CA" sz="3800" b="1" dirty="0" smtClean="0"/>
              <a:t> on teachers (PD progression).</a:t>
            </a:r>
            <a:r>
              <a:rPr lang="en-CA" sz="3800" dirty="0" smtClean="0"/>
              <a:t> What should every teacher know and be able to do in </a:t>
            </a:r>
            <a:r>
              <a:rPr lang="en-CA" sz="3800" dirty="0" err="1" smtClean="0"/>
              <a:t>AfL</a:t>
            </a:r>
            <a:r>
              <a:rPr lang="en-CA" sz="3800" dirty="0" smtClean="0"/>
              <a:t>? What are the learning prerequisites, the professional </a:t>
            </a:r>
            <a:r>
              <a:rPr lang="en-CA" sz="3800" dirty="0"/>
              <a:t>learning goals, </a:t>
            </a:r>
            <a:r>
              <a:rPr lang="en-CA" sz="3800" dirty="0" smtClean="0"/>
              <a:t>the standards </a:t>
            </a:r>
            <a:r>
              <a:rPr lang="en-CA" sz="3800" dirty="0"/>
              <a:t>of </a:t>
            </a:r>
            <a:r>
              <a:rPr lang="en-CA" sz="3800" dirty="0" smtClean="0"/>
              <a:t>progression? Danger of fast and easy fixes. Teachers’ ZPD.</a:t>
            </a:r>
          </a:p>
          <a:p>
            <a:r>
              <a:rPr lang="en-CA" sz="3800" b="1" dirty="0" smtClean="0"/>
              <a:t>Co-regulation</a:t>
            </a:r>
            <a:r>
              <a:rPr lang="en-CA" sz="3800" b="1" dirty="0"/>
              <a:t> </a:t>
            </a:r>
            <a:r>
              <a:rPr lang="en-CA" sz="3800" b="1" dirty="0" smtClean="0"/>
              <a:t>and self-regulated learning (issue of control). </a:t>
            </a:r>
            <a:r>
              <a:rPr lang="en-CA" sz="3800" dirty="0" smtClean="0"/>
              <a:t>We need to provide students with assessment activities and support that will put them progressively in charge and responsible for their own learning</a:t>
            </a:r>
            <a:r>
              <a:rPr lang="en-CA" sz="3800" dirty="0"/>
              <a:t> </a:t>
            </a:r>
            <a:r>
              <a:rPr lang="en-CA" sz="3800" dirty="0" smtClean="0"/>
              <a:t>(scaffolding vs </a:t>
            </a:r>
            <a:r>
              <a:rPr lang="en-CA" sz="3800" dirty="0" err="1" smtClean="0"/>
              <a:t>unscaffolding</a:t>
            </a:r>
            <a:r>
              <a:rPr lang="en-CA" sz="3800" dirty="0" smtClean="0"/>
              <a:t>) .</a:t>
            </a:r>
          </a:p>
          <a:p>
            <a:endParaRPr lang="en-CA" dirty="0"/>
          </a:p>
        </p:txBody>
      </p:sp>
    </p:spTree>
    <p:extLst>
      <p:ext uri="{BB962C8B-B14F-4D97-AF65-F5344CB8AC3E}">
        <p14:creationId xmlns:p14="http://schemas.microsoft.com/office/powerpoint/2010/main" val="56572799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9084" y="385675"/>
            <a:ext cx="8226832" cy="409069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ZoneTexte 2"/>
          <p:cNvSpPr txBox="1"/>
          <p:nvPr/>
        </p:nvSpPr>
        <p:spPr>
          <a:xfrm>
            <a:off x="1492140" y="4581128"/>
            <a:ext cx="6480720" cy="461665"/>
          </a:xfrm>
          <a:prstGeom prst="rect">
            <a:avLst/>
          </a:prstGeom>
          <a:noFill/>
        </p:spPr>
        <p:txBody>
          <a:bodyPr wrap="square" rtlCol="0">
            <a:spAutoFit/>
          </a:bodyPr>
          <a:lstStyle/>
          <a:p>
            <a:r>
              <a:rPr lang="fr-CA" sz="2400" dirty="0" err="1" smtClean="0"/>
              <a:t>Available</a:t>
            </a:r>
            <a:r>
              <a:rPr lang="fr-CA" sz="2400" dirty="0" smtClean="0"/>
              <a:t>  </a:t>
            </a:r>
            <a:r>
              <a:rPr lang="fr-CA" sz="2400" dirty="0" err="1" smtClean="0"/>
              <a:t>soon</a:t>
            </a:r>
            <a:r>
              <a:rPr lang="fr-CA" sz="2400" dirty="0" smtClean="0"/>
              <a:t> at Springer.com and Amazon.ca</a:t>
            </a:r>
            <a:endParaRPr lang="fr-CA" sz="2400" dirty="0"/>
          </a:p>
        </p:txBody>
      </p:sp>
      <p:sp>
        <p:nvSpPr>
          <p:cNvPr id="4" name="ZoneTexte 3"/>
          <p:cNvSpPr txBox="1"/>
          <p:nvPr/>
        </p:nvSpPr>
        <p:spPr>
          <a:xfrm>
            <a:off x="2987824" y="5235773"/>
            <a:ext cx="3489353" cy="461665"/>
          </a:xfrm>
          <a:prstGeom prst="rect">
            <a:avLst/>
          </a:prstGeom>
          <a:noFill/>
        </p:spPr>
        <p:txBody>
          <a:bodyPr wrap="none" rtlCol="0">
            <a:spAutoFit/>
          </a:bodyPr>
          <a:lstStyle/>
          <a:p>
            <a:r>
              <a:rPr lang="fr-CA" sz="2400" dirty="0"/>
              <a:t>d</a:t>
            </a:r>
            <a:r>
              <a:rPr lang="fr-CA" sz="2400" dirty="0" smtClean="0"/>
              <a:t>any.laveault@uottawa.ca</a:t>
            </a:r>
            <a:endParaRPr lang="fr-CA" dirty="0"/>
          </a:p>
        </p:txBody>
      </p:sp>
    </p:spTree>
    <p:extLst>
      <p:ext uri="{BB962C8B-B14F-4D97-AF65-F5344CB8AC3E}">
        <p14:creationId xmlns:p14="http://schemas.microsoft.com/office/powerpoint/2010/main" val="1333669943"/>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6161</TotalTime>
  <Words>996</Words>
  <Application>Microsoft Office PowerPoint</Application>
  <PresentationFormat>On-screen Show (4:3)</PresentationFormat>
  <Paragraphs>40</Paragraphs>
  <Slides>4</Slides>
  <Notes>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Times New Roman</vt:lpstr>
      <vt:lpstr>Thème Office</vt:lpstr>
      <vt:lpstr>What trends have you observed in formative assessment?</vt:lpstr>
      <vt:lpstr>What challenges do you see with AfL in schools and classrooms?</vt:lpstr>
      <vt:lpstr>What innovative thinking/research is emerging around AfL and pedagogy?</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Dany</dc:creator>
  <cp:lastModifiedBy>Sites Staff</cp:lastModifiedBy>
  <cp:revision>34</cp:revision>
  <cp:lastPrinted>2016-05-12T18:58:44Z</cp:lastPrinted>
  <dcterms:created xsi:type="dcterms:W3CDTF">2016-05-05T07:48:36Z</dcterms:created>
  <dcterms:modified xsi:type="dcterms:W3CDTF">2016-05-14T16:47:07Z</dcterms:modified>
</cp:coreProperties>
</file>